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7" r:id="rId4"/>
    <p:sldId id="263" r:id="rId5"/>
    <p:sldId id="285" r:id="rId6"/>
    <p:sldId id="288" r:id="rId7"/>
    <p:sldId id="279" r:id="rId8"/>
    <p:sldId id="280" r:id="rId9"/>
    <p:sldId id="281" r:id="rId10"/>
    <p:sldId id="283" r:id="rId11"/>
    <p:sldId id="282" r:id="rId12"/>
    <p:sldId id="284" r:id="rId13"/>
    <p:sldId id="264" r:id="rId14"/>
    <p:sldId id="286" r:id="rId15"/>
    <p:sldId id="266" r:id="rId16"/>
    <p:sldId id="267" r:id="rId17"/>
    <p:sldId id="276"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86" d="100"/>
          <a:sy n="86"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20DRIVE%20DATA\acer%20desktp\datab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'inv idea'!$AG$424</c:f>
              <c:strCache>
                <c:ptCount val="1"/>
                <c:pt idx="0">
                  <c:v>NIFTY</c:v>
                </c:pt>
              </c:strCache>
            </c:strRef>
          </c:tx>
          <c:marker>
            <c:symbol val="none"/>
          </c:marker>
          <c:val>
            <c:numRef>
              <c:f>'inv idea'!$AG$425:$AG$454</c:f>
              <c:numCache>
                <c:formatCode>General</c:formatCode>
                <c:ptCount val="30"/>
                <c:pt idx="0">
                  <c:v>9.9700000000000006</c:v>
                </c:pt>
                <c:pt idx="1">
                  <c:v>9.32</c:v>
                </c:pt>
                <c:pt idx="2">
                  <c:v>9.27</c:v>
                </c:pt>
                <c:pt idx="3">
                  <c:v>9.4499999999999993</c:v>
                </c:pt>
                <c:pt idx="4">
                  <c:v>9.27</c:v>
                </c:pt>
                <c:pt idx="5">
                  <c:v>9.26</c:v>
                </c:pt>
                <c:pt idx="6">
                  <c:v>8.82</c:v>
                </c:pt>
                <c:pt idx="7">
                  <c:v>8.15</c:v>
                </c:pt>
                <c:pt idx="8">
                  <c:v>8.98</c:v>
                </c:pt>
                <c:pt idx="9">
                  <c:v>9.08</c:v>
                </c:pt>
                <c:pt idx="10">
                  <c:v>9.4499999999999993</c:v>
                </c:pt>
                <c:pt idx="11">
                  <c:v>9.57</c:v>
                </c:pt>
                <c:pt idx="12">
                  <c:v>9.94</c:v>
                </c:pt>
                <c:pt idx="13">
                  <c:v>10.09</c:v>
                </c:pt>
                <c:pt idx="14">
                  <c:v>9.8800000000000008</c:v>
                </c:pt>
                <c:pt idx="15">
                  <c:v>9.9</c:v>
                </c:pt>
                <c:pt idx="16">
                  <c:v>9.4499999999999993</c:v>
                </c:pt>
                <c:pt idx="17">
                  <c:v>9.44</c:v>
                </c:pt>
                <c:pt idx="18">
                  <c:v>9.8000000000000007</c:v>
                </c:pt>
                <c:pt idx="19">
                  <c:v>10.119999999999999</c:v>
                </c:pt>
                <c:pt idx="20">
                  <c:v>10.5</c:v>
                </c:pt>
                <c:pt idx="21">
                  <c:v>10.44</c:v>
                </c:pt>
                <c:pt idx="22">
                  <c:v>10.606</c:v>
                </c:pt>
                <c:pt idx="23">
                  <c:v>11.041</c:v>
                </c:pt>
                <c:pt idx="24">
                  <c:v>11.068</c:v>
                </c:pt>
                <c:pt idx="25">
                  <c:v>11.526</c:v>
                </c:pt>
                <c:pt idx="26">
                  <c:v>11.247999999999999</c:v>
                </c:pt>
                <c:pt idx="27">
                  <c:v>11.09</c:v>
                </c:pt>
                <c:pt idx="28">
                  <c:v>11.773999999999999</c:v>
                </c:pt>
                <c:pt idx="29">
                  <c:v>11.750999999999999</c:v>
                </c:pt>
              </c:numCache>
            </c:numRef>
          </c:val>
        </c:ser>
        <c:ser>
          <c:idx val="1"/>
          <c:order val="1"/>
          <c:tx>
            <c:strRef>
              <c:f>'inv idea'!$AH$424</c:f>
              <c:strCache>
                <c:ptCount val="1"/>
                <c:pt idx="0">
                  <c:v>PRUGROW</c:v>
                </c:pt>
              </c:strCache>
            </c:strRef>
          </c:tx>
          <c:marker>
            <c:symbol val="none"/>
          </c:marker>
          <c:val>
            <c:numRef>
              <c:f>'inv idea'!$AH$425:$AH$454</c:f>
              <c:numCache>
                <c:formatCode>General</c:formatCode>
                <c:ptCount val="30"/>
                <c:pt idx="0">
                  <c:v>9.98</c:v>
                </c:pt>
                <c:pt idx="1">
                  <c:v>9.36</c:v>
                </c:pt>
                <c:pt idx="2">
                  <c:v>9.5299999999999994</c:v>
                </c:pt>
                <c:pt idx="3">
                  <c:v>9.7200000000000006</c:v>
                </c:pt>
                <c:pt idx="4">
                  <c:v>10.34</c:v>
                </c:pt>
                <c:pt idx="5">
                  <c:v>10.85</c:v>
                </c:pt>
                <c:pt idx="6">
                  <c:v>9.8800000000000008</c:v>
                </c:pt>
                <c:pt idx="7">
                  <c:v>8.8800000000000008</c:v>
                </c:pt>
                <c:pt idx="8">
                  <c:v>9.65</c:v>
                </c:pt>
                <c:pt idx="9">
                  <c:v>10.11</c:v>
                </c:pt>
                <c:pt idx="10">
                  <c:v>10.3</c:v>
                </c:pt>
                <c:pt idx="11">
                  <c:v>10.99</c:v>
                </c:pt>
                <c:pt idx="12">
                  <c:v>11.62</c:v>
                </c:pt>
                <c:pt idx="13">
                  <c:v>11.95</c:v>
                </c:pt>
                <c:pt idx="14">
                  <c:v>11.97</c:v>
                </c:pt>
                <c:pt idx="15">
                  <c:v>12.68</c:v>
                </c:pt>
                <c:pt idx="16">
                  <c:v>11.94</c:v>
                </c:pt>
                <c:pt idx="17">
                  <c:v>11.71</c:v>
                </c:pt>
                <c:pt idx="18">
                  <c:v>11.99</c:v>
                </c:pt>
                <c:pt idx="19">
                  <c:v>12.37</c:v>
                </c:pt>
                <c:pt idx="20">
                  <c:v>13.15</c:v>
                </c:pt>
                <c:pt idx="21">
                  <c:v>13.71</c:v>
                </c:pt>
                <c:pt idx="22">
                  <c:v>14.018000000000001</c:v>
                </c:pt>
                <c:pt idx="23">
                  <c:v>13.75</c:v>
                </c:pt>
                <c:pt idx="24">
                  <c:v>14.206</c:v>
                </c:pt>
                <c:pt idx="25">
                  <c:v>14.471</c:v>
                </c:pt>
                <c:pt idx="26">
                  <c:v>14.263</c:v>
                </c:pt>
                <c:pt idx="27">
                  <c:v>14.242000000000001</c:v>
                </c:pt>
                <c:pt idx="28">
                  <c:v>15.026999999999999</c:v>
                </c:pt>
                <c:pt idx="29">
                  <c:v>15.593</c:v>
                </c:pt>
              </c:numCache>
            </c:numRef>
          </c:val>
        </c:ser>
        <c:marker val="1"/>
        <c:axId val="136239744"/>
        <c:axId val="140316032"/>
      </c:lineChart>
      <c:catAx>
        <c:axId val="136239744"/>
        <c:scaling>
          <c:orientation val="minMax"/>
        </c:scaling>
        <c:axPos val="b"/>
        <c:tickLblPos val="nextTo"/>
        <c:crossAx val="140316032"/>
        <c:crosses val="autoZero"/>
        <c:auto val="1"/>
        <c:lblAlgn val="ctr"/>
        <c:lblOffset val="100"/>
      </c:catAx>
      <c:valAx>
        <c:axId val="140316032"/>
        <c:scaling>
          <c:orientation val="minMax"/>
          <c:max val="16"/>
          <c:min val="8"/>
        </c:scaling>
        <c:axPos val="l"/>
        <c:majorGridlines/>
        <c:numFmt formatCode="General" sourceLinked="1"/>
        <c:tickLblPos val="nextTo"/>
        <c:crossAx val="136239744"/>
        <c:crosses val="autoZero"/>
        <c:crossBetween val="between"/>
      </c:valAx>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0FB8BE4-8549-4961-B3EB-6FD8AF36A5C9}" type="datetimeFigureOut">
              <a:rPr lang="en-US" smtClean="0"/>
              <a:pPr/>
              <a:t>04-Dec-17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0FB8BE4-8549-4961-B3EB-6FD8AF36A5C9}" type="datetimeFigureOut">
              <a:rPr lang="en-US" smtClean="0"/>
              <a:pPr/>
              <a:t>04-Dec-17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0FB8BE4-8549-4961-B3EB-6FD8AF36A5C9}" type="datetimeFigureOut">
              <a:rPr lang="en-US" smtClean="0"/>
              <a:pPr/>
              <a:t>04-Dec-17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0FB8BE4-8549-4961-B3EB-6FD8AF36A5C9}" type="datetimeFigureOut">
              <a:rPr lang="en-US" smtClean="0"/>
              <a:pPr/>
              <a:t>04-Dec-17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B8BE4-8549-4961-B3EB-6FD8AF36A5C9}" type="datetimeFigureOut">
              <a:rPr lang="en-US" smtClean="0"/>
              <a:pPr/>
              <a:t>04-Dec-17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0FB8BE4-8549-4961-B3EB-6FD8AF36A5C9}" type="datetimeFigureOut">
              <a:rPr lang="en-US" smtClean="0"/>
              <a:pPr/>
              <a:t>04-Dec-17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0FB8BE4-8549-4961-B3EB-6FD8AF36A5C9}" type="datetimeFigureOut">
              <a:rPr lang="en-US" smtClean="0"/>
              <a:pPr/>
              <a:t>04-Dec-17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0FB8BE4-8549-4961-B3EB-6FD8AF36A5C9}" type="datetimeFigureOut">
              <a:rPr lang="en-US" smtClean="0"/>
              <a:pPr/>
              <a:t>04-Dec-17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B8BE4-8549-4961-B3EB-6FD8AF36A5C9}" type="datetimeFigureOut">
              <a:rPr lang="en-US" smtClean="0"/>
              <a:pPr/>
              <a:t>04-Dec-17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B8BE4-8549-4961-B3EB-6FD8AF36A5C9}" type="datetimeFigureOut">
              <a:rPr lang="en-US" smtClean="0"/>
              <a:pPr/>
              <a:t>04-Dec-17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B8BE4-8549-4961-B3EB-6FD8AF36A5C9}" type="datetimeFigureOut">
              <a:rPr lang="en-US" smtClean="0"/>
              <a:pPr/>
              <a:t>04-Dec-17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1372ED-1C5B-429A-B216-60121BDB546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B8BE4-8549-4961-B3EB-6FD8AF36A5C9}" type="datetimeFigureOut">
              <a:rPr lang="en-US" smtClean="0"/>
              <a:pPr/>
              <a:t>04-Dec-17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372ED-1C5B-429A-B216-60121BDB546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prugrow.png"/>
          <p:cNvPicPr>
            <a:picLocks noChangeAspect="1"/>
          </p:cNvPicPr>
          <p:nvPr/>
        </p:nvPicPr>
        <p:blipFill>
          <a:blip r:embed="rId2" cstate="screen"/>
          <a:stretch>
            <a:fillRect/>
          </a:stretch>
        </p:blipFill>
        <p:spPr>
          <a:xfrm>
            <a:off x="1990338" y="2703574"/>
            <a:ext cx="5163323" cy="1450851"/>
          </a:xfrm>
          <a:prstGeom prst="rect">
            <a:avLst/>
          </a:prstGeom>
          <a:ln>
            <a:noFill/>
          </a:ln>
        </p:spPr>
      </p:pic>
      <p:sp>
        <p:nvSpPr>
          <p:cNvPr id="8" name="Rectangle 7"/>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6" name="Rectangle 5"/>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2915816" y="1142984"/>
            <a:ext cx="5644879" cy="369332"/>
          </a:xfrm>
          <a:prstGeom prst="rect">
            <a:avLst/>
          </a:prstGeom>
        </p:spPr>
        <p:txBody>
          <a:bodyPr wrap="none">
            <a:spAutoFit/>
          </a:bodyPr>
          <a:lstStyle/>
          <a:p>
            <a:r>
              <a:rPr lang="en-IN" b="1" dirty="0" smtClean="0">
                <a:solidFill>
                  <a:srgbClr val="680000"/>
                </a:solidFill>
              </a:rPr>
              <a:t>RECENT ONE: </a:t>
            </a:r>
            <a:r>
              <a:rPr lang="en-IN" b="1" dirty="0" smtClean="0">
                <a:solidFill>
                  <a:srgbClr val="680000"/>
                </a:solidFill>
              </a:rPr>
              <a:t>KOLTE PATIL: </a:t>
            </a:r>
            <a:r>
              <a:rPr lang="en-IN" sz="1200" dirty="0" smtClean="0">
                <a:solidFill>
                  <a:srgbClr val="680000"/>
                </a:solidFill>
              </a:rPr>
              <a:t>RECO. DATE: </a:t>
            </a:r>
            <a:r>
              <a:rPr lang="en-IN" sz="1200" dirty="0" smtClean="0">
                <a:solidFill>
                  <a:srgbClr val="680000"/>
                </a:solidFill>
              </a:rPr>
              <a:t>10</a:t>
            </a:r>
            <a:r>
              <a:rPr lang="en-IN" sz="1200" baseline="30000" dirty="0" smtClean="0">
                <a:solidFill>
                  <a:srgbClr val="680000"/>
                </a:solidFill>
              </a:rPr>
              <a:t>TH</a:t>
            </a:r>
            <a:r>
              <a:rPr lang="en-IN" sz="1200" dirty="0" smtClean="0">
                <a:solidFill>
                  <a:srgbClr val="680000"/>
                </a:solidFill>
              </a:rPr>
              <a:t>  OCT. </a:t>
            </a:r>
            <a:r>
              <a:rPr lang="en-IN" sz="1200" dirty="0" smtClean="0">
                <a:solidFill>
                  <a:srgbClr val="680000"/>
                </a:solidFill>
              </a:rPr>
              <a:t>2017,</a:t>
            </a:r>
            <a:r>
              <a:rPr lang="en-US" sz="1200" dirty="0" smtClean="0">
                <a:solidFill>
                  <a:srgbClr val="680000"/>
                </a:solidFill>
              </a:rPr>
              <a:t> RECO PRICE: </a:t>
            </a:r>
            <a:r>
              <a:rPr lang="en-US" sz="1200" dirty="0" smtClean="0">
                <a:solidFill>
                  <a:srgbClr val="680000"/>
                </a:solidFill>
              </a:rPr>
              <a:t>220</a:t>
            </a:r>
            <a:endParaRPr lang="en-IN" sz="1200" dirty="0">
              <a:solidFill>
                <a:srgbClr val="680000"/>
              </a:solidFill>
            </a:endParaRPr>
          </a:p>
        </p:txBody>
      </p:sp>
      <p:sp>
        <p:nvSpPr>
          <p:cNvPr id="8"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pic>
        <p:nvPicPr>
          <p:cNvPr id="11" name="Content Placeholder 10" descr="KOLTEPATIL.JPEG"/>
          <p:cNvPicPr>
            <a:picLocks noGrp="1" noChangeAspect="1"/>
          </p:cNvPicPr>
          <p:nvPr>
            <p:ph idx="1"/>
          </p:nvPr>
        </p:nvPicPr>
        <p:blipFill>
          <a:blip r:embed="rId3" cstate="print"/>
          <a:stretch>
            <a:fillRect/>
          </a:stretch>
        </p:blipFill>
        <p:spPr>
          <a:xfrm>
            <a:off x="1331640" y="1882325"/>
            <a:ext cx="5935935" cy="362868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9" name="Rectangle 8"/>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14678" y="1142984"/>
            <a:ext cx="5500726" cy="369332"/>
          </a:xfrm>
          <a:prstGeom prst="rect">
            <a:avLst/>
          </a:prstGeom>
        </p:spPr>
        <p:txBody>
          <a:bodyPr wrap="square">
            <a:spAutoFit/>
          </a:bodyPr>
          <a:lstStyle/>
          <a:p>
            <a:r>
              <a:rPr lang="en-IN" b="1" dirty="0" smtClean="0">
                <a:solidFill>
                  <a:srgbClr val="680000"/>
                </a:solidFill>
              </a:rPr>
              <a:t>ISFT– </a:t>
            </a:r>
            <a:r>
              <a:rPr lang="en-IN" sz="1200" dirty="0" smtClean="0">
                <a:solidFill>
                  <a:srgbClr val="680000"/>
                </a:solidFill>
              </a:rPr>
              <a:t>RECO. DATE: </a:t>
            </a:r>
            <a:r>
              <a:rPr lang="en-IN" sz="1200" dirty="0" smtClean="0">
                <a:solidFill>
                  <a:srgbClr val="680000"/>
                </a:solidFill>
              </a:rPr>
              <a:t>30  AUGUST 17</a:t>
            </a:r>
            <a:r>
              <a:rPr lang="en-IN" sz="1200" dirty="0" smtClean="0">
                <a:solidFill>
                  <a:srgbClr val="680000"/>
                </a:solidFill>
              </a:rPr>
              <a:t>, </a:t>
            </a:r>
            <a:r>
              <a:rPr lang="en-US" sz="1200" dirty="0" smtClean="0">
                <a:solidFill>
                  <a:srgbClr val="680000"/>
                </a:solidFill>
              </a:rPr>
              <a:t>RECO. PRICE: </a:t>
            </a:r>
            <a:r>
              <a:rPr lang="en-US" sz="1200" dirty="0" smtClean="0">
                <a:solidFill>
                  <a:srgbClr val="680000"/>
                </a:solidFill>
              </a:rPr>
              <a:t>533</a:t>
            </a:r>
            <a:endParaRPr lang="en-IN" sz="1200" dirty="0">
              <a:solidFill>
                <a:srgbClr val="680000"/>
              </a:solidFill>
            </a:endParaRPr>
          </a:p>
        </p:txBody>
      </p:sp>
      <p:sp>
        <p:nvSpPr>
          <p:cNvPr id="7"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pic>
        <p:nvPicPr>
          <p:cNvPr id="8" name="Picture 7" descr="ISFT.JPEG"/>
          <p:cNvPicPr>
            <a:picLocks noChangeAspect="1"/>
          </p:cNvPicPr>
          <p:nvPr/>
        </p:nvPicPr>
        <p:blipFill>
          <a:blip r:embed="rId3" cstate="print"/>
          <a:stretch>
            <a:fillRect/>
          </a:stretch>
        </p:blipFill>
        <p:spPr>
          <a:xfrm>
            <a:off x="1763688" y="2060848"/>
            <a:ext cx="6243052" cy="38164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71470" y="0"/>
            <a:ext cx="92154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prugrow.png"/>
          <p:cNvPicPr>
            <a:picLocks noChangeAspect="1"/>
          </p:cNvPicPr>
          <p:nvPr/>
        </p:nvPicPr>
        <p:blipFill>
          <a:blip r:embed="rId2" cstate="screen"/>
          <a:stretch>
            <a:fillRect/>
          </a:stretch>
        </p:blipFill>
        <p:spPr>
          <a:xfrm>
            <a:off x="785786" y="1357298"/>
            <a:ext cx="1847270" cy="519068"/>
          </a:xfrm>
          <a:prstGeom prst="rect">
            <a:avLst/>
          </a:prstGeom>
          <a:ln>
            <a:noFill/>
          </a:ln>
        </p:spPr>
      </p:pic>
      <p:sp>
        <p:nvSpPr>
          <p:cNvPr id="8" name="Rectangle 7"/>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571472" y="2214554"/>
            <a:ext cx="4786346" cy="1787669"/>
          </a:xfrm>
          <a:prstGeom prst="rect">
            <a:avLst/>
          </a:prstGeom>
          <a:noFill/>
        </p:spPr>
        <p:txBody>
          <a:bodyPr wrap="square" rtlCol="0">
            <a:spAutoFit/>
          </a:bodyPr>
          <a:lstStyle/>
          <a:p>
            <a:pPr>
              <a:lnSpc>
                <a:spcPts val="3300"/>
              </a:lnSpc>
            </a:pPr>
            <a:r>
              <a:rPr lang="en-US" sz="3200" b="1" dirty="0" smtClean="0"/>
              <a:t>ALL STOCKS DO NOT </a:t>
            </a:r>
          </a:p>
          <a:p>
            <a:pPr>
              <a:lnSpc>
                <a:spcPts val="3300"/>
              </a:lnSpc>
            </a:pPr>
            <a:r>
              <a:rPr lang="en-US" sz="3200" b="1" dirty="0" smtClean="0"/>
              <a:t>GIVE QUICK or </a:t>
            </a:r>
          </a:p>
          <a:p>
            <a:pPr>
              <a:lnSpc>
                <a:spcPts val="3300"/>
              </a:lnSpc>
            </a:pPr>
            <a:r>
              <a:rPr lang="en-US" sz="3200" b="1" dirty="0" smtClean="0"/>
              <a:t>POSITIVE RETURN Therefore…</a:t>
            </a:r>
            <a:endParaRPr lang="en-IN" sz="3200" b="1" dirty="0"/>
          </a:p>
        </p:txBody>
      </p:sp>
      <p:sp>
        <p:nvSpPr>
          <p:cNvPr id="24" name="Content Placeholder 3"/>
          <p:cNvSpPr txBox="1">
            <a:spLocks/>
          </p:cNvSpPr>
          <p:nvPr/>
        </p:nvSpPr>
        <p:spPr>
          <a:xfrm>
            <a:off x="571472" y="4357694"/>
            <a:ext cx="1357322" cy="2000264"/>
          </a:xfrm>
          <a:prstGeom prst="rect">
            <a:avLst/>
          </a:prstGeom>
        </p:spPr>
        <p:txBody>
          <a:bodyPr vert="horz" lIns="91440" tIns="45720" rIns="91440" bIns="45720" rtlCol="0">
            <a:noAutofit/>
          </a:bodyPr>
          <a:lstStyle/>
          <a:p>
            <a:r>
              <a:rPr lang="en-US" dirty="0" smtClean="0"/>
              <a:t>Build a portfolio of about 20-25 stock</a:t>
            </a:r>
            <a:endParaRPr lang="en-IN" dirty="0"/>
          </a:p>
        </p:txBody>
      </p:sp>
      <p:sp>
        <p:nvSpPr>
          <p:cNvPr id="27" name="Rectangle 26"/>
          <p:cNvSpPr/>
          <p:nvPr/>
        </p:nvSpPr>
        <p:spPr>
          <a:xfrm>
            <a:off x="1928794" y="4286256"/>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571868" y="4286256"/>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Content Placeholder 3"/>
          <p:cNvSpPr txBox="1">
            <a:spLocks/>
          </p:cNvSpPr>
          <p:nvPr/>
        </p:nvSpPr>
        <p:spPr>
          <a:xfrm>
            <a:off x="2000232" y="4357694"/>
            <a:ext cx="1643074" cy="1643074"/>
          </a:xfrm>
          <a:prstGeom prst="rect">
            <a:avLst/>
          </a:prstGeom>
        </p:spPr>
        <p:txBody>
          <a:bodyPr vert="horz" lIns="91440" tIns="45720" rIns="91440" bIns="45720" rtlCol="0">
            <a:noAutofit/>
          </a:bodyPr>
          <a:lstStyle/>
          <a:p>
            <a:r>
              <a:rPr lang="en-US" dirty="0" smtClean="0"/>
              <a:t>Exit if key technical levels are breached decisively</a:t>
            </a:r>
          </a:p>
        </p:txBody>
      </p:sp>
      <p:sp>
        <p:nvSpPr>
          <p:cNvPr id="31" name="Content Placeholder 3"/>
          <p:cNvSpPr txBox="1">
            <a:spLocks/>
          </p:cNvSpPr>
          <p:nvPr/>
        </p:nvSpPr>
        <p:spPr>
          <a:xfrm>
            <a:off x="3643306" y="4357694"/>
            <a:ext cx="1643074" cy="2357454"/>
          </a:xfrm>
          <a:prstGeom prst="rect">
            <a:avLst/>
          </a:prstGeom>
        </p:spPr>
        <p:txBody>
          <a:bodyPr vert="horz" lIns="91440" tIns="45720" rIns="91440" bIns="45720" rtlCol="0">
            <a:noAutofit/>
          </a:bodyPr>
          <a:lstStyle/>
          <a:p>
            <a:r>
              <a:rPr lang="en-US" dirty="0" smtClean="0"/>
              <a:t>Pre-decided profit booking levels </a:t>
            </a:r>
            <a:r>
              <a:rPr lang="en-US" sz="1600" dirty="0" smtClean="0"/>
              <a:t>(20%, 30%, 50%)</a:t>
            </a:r>
            <a:endParaRPr lang="en-US" sz="1600" dirty="0"/>
          </a:p>
        </p:txBody>
      </p:sp>
      <p:pic>
        <p:nvPicPr>
          <p:cNvPr id="34" name="Picture 33" descr="equity-markets--bull-versus-bear-concept (1).jpg"/>
          <p:cNvPicPr>
            <a:picLocks noChangeAspect="1"/>
          </p:cNvPicPr>
          <p:nvPr/>
        </p:nvPicPr>
        <p:blipFill>
          <a:blip r:embed="rId3" cstate="screen"/>
          <a:stretch>
            <a:fillRect/>
          </a:stretch>
        </p:blipFill>
        <p:spPr>
          <a:xfrm>
            <a:off x="5179914" y="1785926"/>
            <a:ext cx="3964086" cy="3960000"/>
          </a:xfrm>
          <a:prstGeom prst="rect">
            <a:avLst/>
          </a:prstGeom>
        </p:spPr>
      </p:pic>
      <p:sp>
        <p:nvSpPr>
          <p:cNvPr id="35"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linds(horizontal)">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blinds(horizontal)">
                                      <p:cBhvr>
                                        <p:cTn id="1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12" name="Rectangle 11"/>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14678" y="1142984"/>
            <a:ext cx="5572164" cy="369332"/>
          </a:xfrm>
          <a:prstGeom prst="rect">
            <a:avLst/>
          </a:prstGeom>
        </p:spPr>
        <p:txBody>
          <a:bodyPr wrap="square">
            <a:spAutoFit/>
          </a:bodyPr>
          <a:lstStyle/>
          <a:p>
            <a:r>
              <a:rPr lang="en-US" b="1" dirty="0" smtClean="0">
                <a:solidFill>
                  <a:srgbClr val="680000"/>
                </a:solidFill>
              </a:rPr>
              <a:t>PRUGROW </a:t>
            </a:r>
            <a:r>
              <a:rPr lang="en-US" b="1" dirty="0" err="1" smtClean="0">
                <a:solidFill>
                  <a:srgbClr val="680000"/>
                </a:solidFill>
              </a:rPr>
              <a:t>vs</a:t>
            </a:r>
            <a:r>
              <a:rPr lang="en-US" b="1" dirty="0" smtClean="0">
                <a:solidFill>
                  <a:srgbClr val="680000"/>
                </a:solidFill>
              </a:rPr>
              <a:t> NIFTY (Since July 2015)</a:t>
            </a:r>
            <a:endParaRPr lang="en-IN" dirty="0">
              <a:solidFill>
                <a:srgbClr val="680000"/>
              </a:solidFill>
            </a:endParaRPr>
          </a:p>
        </p:txBody>
      </p:sp>
      <p:sp>
        <p:nvSpPr>
          <p:cNvPr id="7"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6" name="Rectangle 5"/>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680000"/>
              </a:solidFill>
            </a:endParaRPr>
          </a:p>
        </p:txBody>
      </p:sp>
      <p:sp>
        <p:nvSpPr>
          <p:cNvPr id="7" name="Rectangle 6"/>
          <p:cNvSpPr/>
          <p:nvPr/>
        </p:nvSpPr>
        <p:spPr>
          <a:xfrm>
            <a:off x="3214678" y="1071546"/>
            <a:ext cx="5572164" cy="615553"/>
          </a:xfrm>
          <a:prstGeom prst="rect">
            <a:avLst/>
          </a:prstGeom>
        </p:spPr>
        <p:txBody>
          <a:bodyPr wrap="square">
            <a:spAutoFit/>
          </a:bodyPr>
          <a:lstStyle/>
          <a:p>
            <a:r>
              <a:rPr lang="en-US" b="1" dirty="0" smtClean="0">
                <a:solidFill>
                  <a:srgbClr val="680000"/>
                </a:solidFill>
              </a:rPr>
              <a:t>PERFORMANCE OF PRUGROW </a:t>
            </a:r>
          </a:p>
          <a:p>
            <a:r>
              <a:rPr lang="en-US" sz="1600" dirty="0" smtClean="0">
                <a:solidFill>
                  <a:srgbClr val="680000"/>
                </a:solidFill>
              </a:rPr>
              <a:t>(SINCE PRODUCT LAUNCH on 6</a:t>
            </a:r>
            <a:r>
              <a:rPr lang="en-US" sz="1600" baseline="30000" dirty="0" smtClean="0">
                <a:solidFill>
                  <a:srgbClr val="680000"/>
                </a:solidFill>
              </a:rPr>
              <a:t>th</a:t>
            </a:r>
            <a:r>
              <a:rPr lang="en-US" sz="1600" dirty="0" smtClean="0">
                <a:solidFill>
                  <a:srgbClr val="680000"/>
                </a:solidFill>
              </a:rPr>
              <a:t>  JULY 2015)</a:t>
            </a:r>
            <a:endParaRPr lang="en-IN" sz="1600" dirty="0">
              <a:solidFill>
                <a:srgbClr val="680000"/>
              </a:solidFill>
            </a:endParaRP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xmlns="" val="2612827363"/>
              </p:ext>
            </p:extLst>
          </p:nvPr>
        </p:nvGraphicFramePr>
        <p:xfrm>
          <a:off x="457202" y="2143116"/>
          <a:ext cx="8305800" cy="3920853"/>
        </p:xfrm>
        <a:graphic>
          <a:graphicData uri="http://schemas.openxmlformats.org/drawingml/2006/table">
            <a:tbl>
              <a:tblPr firstRow="1" bandRow="1">
                <a:tableStyleId>{5C22544A-7EE6-4342-B048-85BDC9FD1C3A}</a:tableStyleId>
              </a:tblPr>
              <a:tblGrid>
                <a:gridCol w="1071716"/>
                <a:gridCol w="1071716"/>
                <a:gridCol w="1071716"/>
                <a:gridCol w="1071716"/>
                <a:gridCol w="1071716"/>
                <a:gridCol w="957261"/>
                <a:gridCol w="985224"/>
                <a:gridCol w="1004735"/>
              </a:tblGrid>
              <a:tr h="1232959">
                <a:tc>
                  <a:txBody>
                    <a:bodyPr/>
                    <a:lstStyle/>
                    <a:p>
                      <a:pPr algn="ctr" fontAlgn="b"/>
                      <a:r>
                        <a:rPr lang="en-US" sz="1400" b="1" i="0" u="none" strike="noStrike" dirty="0">
                          <a:solidFill>
                            <a:schemeClr val="tx1">
                              <a:lumMod val="65000"/>
                              <a:lumOff val="35000"/>
                            </a:schemeClr>
                          </a:solidFill>
                          <a:latin typeface="Calibri"/>
                        </a:rPr>
                        <a:t>Date</a:t>
                      </a:r>
                    </a:p>
                  </a:txBody>
                  <a:tcPr marL="9525" marR="9525" marT="9525" marB="0" anchor="ctr">
                    <a:solidFill>
                      <a:srgbClr val="FFC000"/>
                    </a:solidFill>
                  </a:tcPr>
                </a:tc>
                <a:tc>
                  <a:txBody>
                    <a:bodyPr/>
                    <a:lstStyle/>
                    <a:p>
                      <a:pPr algn="ctr" fontAlgn="b"/>
                      <a:r>
                        <a:rPr lang="en-US" sz="1400" b="1" i="0" u="none" strike="noStrike" dirty="0">
                          <a:solidFill>
                            <a:schemeClr val="tx1">
                              <a:lumMod val="65000"/>
                              <a:lumOff val="35000"/>
                            </a:schemeClr>
                          </a:solidFill>
                          <a:latin typeface="Calibri"/>
                        </a:rPr>
                        <a:t>Index</a:t>
                      </a:r>
                    </a:p>
                  </a:txBody>
                  <a:tcPr marL="9525" marR="9525" marT="9525" marB="0" anchor="ctr">
                    <a:solidFill>
                      <a:srgbClr val="FFC000"/>
                    </a:solidFill>
                  </a:tcPr>
                </a:tc>
                <a:tc>
                  <a:txBody>
                    <a:bodyPr/>
                    <a:lstStyle/>
                    <a:p>
                      <a:pPr algn="ctr" fontAlgn="b"/>
                      <a:r>
                        <a:rPr lang="en-US" sz="1400" b="1" i="0" u="none" strike="noStrike" dirty="0">
                          <a:solidFill>
                            <a:schemeClr val="tx1">
                              <a:lumMod val="65000"/>
                              <a:lumOff val="35000"/>
                            </a:schemeClr>
                          </a:solidFill>
                          <a:latin typeface="Calibri"/>
                        </a:rPr>
                        <a:t>Stock Value</a:t>
                      </a:r>
                    </a:p>
                  </a:txBody>
                  <a:tcPr marL="9525" marR="9525" marT="9525" marB="0" anchor="ctr">
                    <a:solidFill>
                      <a:srgbClr val="FFC000"/>
                    </a:solidFill>
                  </a:tcPr>
                </a:tc>
                <a:tc>
                  <a:txBody>
                    <a:bodyPr/>
                    <a:lstStyle/>
                    <a:p>
                      <a:pPr algn="ctr" fontAlgn="b"/>
                      <a:r>
                        <a:rPr lang="en-US" sz="1400" b="1" i="0" u="none" strike="noStrike" dirty="0">
                          <a:solidFill>
                            <a:schemeClr val="tx1">
                              <a:lumMod val="65000"/>
                              <a:lumOff val="35000"/>
                            </a:schemeClr>
                          </a:solidFill>
                          <a:latin typeface="Calibri"/>
                        </a:rPr>
                        <a:t>Ledger balance</a:t>
                      </a:r>
                    </a:p>
                  </a:txBody>
                  <a:tcPr marL="9525" marR="9525" marT="9525" marB="0" anchor="ctr">
                    <a:solidFill>
                      <a:srgbClr val="FFC000"/>
                    </a:solidFill>
                  </a:tcPr>
                </a:tc>
                <a:tc>
                  <a:txBody>
                    <a:bodyPr/>
                    <a:lstStyle/>
                    <a:p>
                      <a:pPr algn="ctr" fontAlgn="b"/>
                      <a:r>
                        <a:rPr lang="en-US" sz="1400" b="1" i="0" u="none" strike="noStrike" dirty="0">
                          <a:solidFill>
                            <a:schemeClr val="tx1">
                              <a:lumMod val="65000"/>
                              <a:lumOff val="35000"/>
                            </a:schemeClr>
                          </a:solidFill>
                          <a:latin typeface="Calibri"/>
                        </a:rPr>
                        <a:t>Total Value</a:t>
                      </a:r>
                    </a:p>
                  </a:txBody>
                  <a:tcPr marL="9525" marR="9525" marT="9525" marB="0" anchor="ctr">
                    <a:solidFill>
                      <a:srgbClr val="FFC000"/>
                    </a:solidFill>
                  </a:tcPr>
                </a:tc>
                <a:tc>
                  <a:txBody>
                    <a:bodyPr/>
                    <a:lstStyle/>
                    <a:p>
                      <a:pPr algn="ctr" fontAlgn="b"/>
                      <a:r>
                        <a:rPr lang="en-US" sz="1400" b="1" i="0" u="none" strike="noStrike" dirty="0">
                          <a:solidFill>
                            <a:schemeClr val="tx1">
                              <a:lumMod val="65000"/>
                              <a:lumOff val="35000"/>
                            </a:schemeClr>
                          </a:solidFill>
                          <a:latin typeface="Calibri"/>
                        </a:rPr>
                        <a:t>NAV</a:t>
                      </a:r>
                    </a:p>
                  </a:txBody>
                  <a:tcPr marL="9525" marR="9525" marT="9525" marB="0" anchor="ctr">
                    <a:solidFill>
                      <a:srgbClr val="FFC000"/>
                    </a:solidFill>
                  </a:tcPr>
                </a:tc>
                <a:tc>
                  <a:txBody>
                    <a:bodyPr/>
                    <a:lstStyle/>
                    <a:p>
                      <a:pPr algn="ctr" fontAlgn="b"/>
                      <a:r>
                        <a:rPr lang="en-US" sz="1400" b="1" i="0" u="none" strike="noStrike" dirty="0">
                          <a:solidFill>
                            <a:schemeClr val="tx1">
                              <a:lumMod val="65000"/>
                              <a:lumOff val="35000"/>
                            </a:schemeClr>
                          </a:solidFill>
                          <a:latin typeface="Calibri"/>
                        </a:rPr>
                        <a:t>NAV Change</a:t>
                      </a:r>
                    </a:p>
                  </a:txBody>
                  <a:tcPr marL="9525" marR="9525" marT="9525" marB="0" anchor="ctr">
                    <a:solidFill>
                      <a:srgbClr val="FFC000"/>
                    </a:solidFill>
                  </a:tcPr>
                </a:tc>
                <a:tc>
                  <a:txBody>
                    <a:bodyPr/>
                    <a:lstStyle/>
                    <a:p>
                      <a:pPr algn="ctr" fontAlgn="b"/>
                      <a:r>
                        <a:rPr lang="en-US" sz="1400" b="1" i="0" u="none" strike="noStrike" dirty="0">
                          <a:solidFill>
                            <a:schemeClr val="tx1">
                              <a:lumMod val="65000"/>
                              <a:lumOff val="35000"/>
                            </a:schemeClr>
                          </a:solidFill>
                          <a:latin typeface="Calibri"/>
                        </a:rPr>
                        <a:t>Index Change</a:t>
                      </a:r>
                    </a:p>
                  </a:txBody>
                  <a:tcPr marL="9525" marR="9525" marT="9525" marB="0" anchor="ctr">
                    <a:solidFill>
                      <a:srgbClr val="FFC000"/>
                    </a:solidFill>
                  </a:tcPr>
                </a:tc>
              </a:tr>
              <a:tr h="631685">
                <a:tc>
                  <a:txBody>
                    <a:bodyPr/>
                    <a:lstStyle/>
                    <a:p>
                      <a:pPr algn="ctr" fontAlgn="b"/>
                      <a:r>
                        <a:rPr lang="en-US" sz="1200" b="1" i="0" u="none" strike="noStrike" dirty="0" smtClean="0">
                          <a:solidFill>
                            <a:srgbClr val="000000"/>
                          </a:solidFill>
                          <a:latin typeface="Calibri"/>
                        </a:rPr>
                        <a:t>06-Jul 2015</a:t>
                      </a:r>
                    </a:p>
                  </a:txBody>
                  <a:tcPr marL="9525" marR="9525" marT="9525" marB="0" anchor="ctr">
                    <a:solidFill>
                      <a:schemeClr val="bg2"/>
                    </a:solidFill>
                  </a:tcPr>
                </a:tc>
                <a:tc>
                  <a:txBody>
                    <a:bodyPr/>
                    <a:lstStyle/>
                    <a:p>
                      <a:pPr algn="ctr" fontAlgn="b"/>
                      <a:r>
                        <a:rPr lang="en-US" sz="1200" b="1" i="0" u="none" strike="noStrike" dirty="0" smtClean="0">
                          <a:solidFill>
                            <a:srgbClr val="000000"/>
                          </a:solidFill>
                          <a:latin typeface="Calibri"/>
                        </a:rPr>
                        <a:t>28,208</a:t>
                      </a:r>
                      <a:endParaRPr lang="en-US" sz="1200" b="1" i="0" u="none" strike="noStrike" dirty="0">
                        <a:solidFill>
                          <a:srgbClr val="000000"/>
                        </a:solidFill>
                        <a:latin typeface="Calibri"/>
                      </a:endParaRPr>
                    </a:p>
                  </a:txBody>
                  <a:tcPr marL="9525" marR="9525" marT="9525" marB="0" anchor="ctr">
                    <a:solidFill>
                      <a:schemeClr val="bg2"/>
                    </a:solidFill>
                  </a:tcPr>
                </a:tc>
                <a:tc>
                  <a:txBody>
                    <a:bodyPr/>
                    <a:lstStyle/>
                    <a:p>
                      <a:pPr algn="ctr" fontAlgn="b"/>
                      <a:r>
                        <a:rPr lang="en-US" sz="1200" b="1" i="0" u="none" strike="noStrike" dirty="0" smtClean="0">
                          <a:solidFill>
                            <a:srgbClr val="000000"/>
                          </a:solidFill>
                          <a:latin typeface="Calibri"/>
                        </a:rPr>
                        <a:t>238082</a:t>
                      </a:r>
                      <a:endParaRPr lang="en-US" sz="1200" b="1" i="0" u="none" strike="noStrike" dirty="0">
                        <a:solidFill>
                          <a:srgbClr val="000000"/>
                        </a:solidFill>
                        <a:latin typeface="Calibri"/>
                      </a:endParaRPr>
                    </a:p>
                  </a:txBody>
                  <a:tcPr marL="9525" marR="9525" marT="9525" marB="0" anchor="ctr">
                    <a:solidFill>
                      <a:schemeClr val="bg2"/>
                    </a:solidFill>
                  </a:tcPr>
                </a:tc>
                <a:tc>
                  <a:txBody>
                    <a:bodyPr/>
                    <a:lstStyle/>
                    <a:p>
                      <a:pPr algn="ctr" fontAlgn="b"/>
                      <a:r>
                        <a:rPr lang="en-US" sz="1200" b="1" i="0" u="none" strike="noStrike" dirty="0" smtClean="0">
                          <a:solidFill>
                            <a:srgbClr val="000000"/>
                          </a:solidFill>
                          <a:latin typeface="Calibri"/>
                        </a:rPr>
                        <a:t>764608</a:t>
                      </a:r>
                      <a:endParaRPr lang="en-US" sz="1200" b="1" i="0" u="none" strike="noStrike" dirty="0">
                        <a:solidFill>
                          <a:srgbClr val="000000"/>
                        </a:solidFill>
                        <a:latin typeface="Calibri"/>
                      </a:endParaRPr>
                    </a:p>
                  </a:txBody>
                  <a:tcPr marL="9525" marR="9525" marT="9525" marB="0" anchor="ctr">
                    <a:solidFill>
                      <a:schemeClr val="bg2"/>
                    </a:solidFill>
                  </a:tcPr>
                </a:tc>
                <a:tc>
                  <a:txBody>
                    <a:bodyPr/>
                    <a:lstStyle/>
                    <a:p>
                      <a:pPr algn="ctr" fontAlgn="b"/>
                      <a:r>
                        <a:rPr lang="en-US" sz="1200" b="1" i="0" u="none" strike="noStrike" dirty="0" smtClean="0">
                          <a:solidFill>
                            <a:srgbClr val="000000"/>
                          </a:solidFill>
                          <a:latin typeface="Calibri"/>
                        </a:rPr>
                        <a:t>1002690</a:t>
                      </a:r>
                      <a:endParaRPr lang="en-US" sz="1200" b="1" i="0" u="none" strike="noStrike" dirty="0">
                        <a:solidFill>
                          <a:srgbClr val="000000"/>
                        </a:solidFill>
                        <a:latin typeface="Calibri"/>
                      </a:endParaRPr>
                    </a:p>
                  </a:txBody>
                  <a:tcPr marL="9525" marR="9525" marT="9525" marB="0" anchor="ctr">
                    <a:solidFill>
                      <a:schemeClr val="bg2"/>
                    </a:solidFill>
                  </a:tcPr>
                </a:tc>
                <a:tc>
                  <a:txBody>
                    <a:bodyPr/>
                    <a:lstStyle/>
                    <a:p>
                      <a:pPr algn="ctr" fontAlgn="b"/>
                      <a:r>
                        <a:rPr lang="en-US" sz="1200" b="1" i="0" u="none" strike="noStrike" dirty="0">
                          <a:solidFill>
                            <a:srgbClr val="000000"/>
                          </a:solidFill>
                          <a:latin typeface="Calibri"/>
                        </a:rPr>
                        <a:t>10.027</a:t>
                      </a:r>
                    </a:p>
                  </a:txBody>
                  <a:tcPr marL="9525" marR="9525" marT="9525" marB="0" anchor="ctr">
                    <a:solidFill>
                      <a:schemeClr val="bg2"/>
                    </a:solidFill>
                  </a:tcPr>
                </a:tc>
                <a:tc>
                  <a:txBody>
                    <a:bodyPr/>
                    <a:lstStyle/>
                    <a:p>
                      <a:pPr algn="ctr" fontAlgn="b"/>
                      <a:r>
                        <a:rPr lang="en-US" sz="1200" b="1" i="0" u="none" strike="noStrike" dirty="0">
                          <a:solidFill>
                            <a:srgbClr val="000000"/>
                          </a:solidFill>
                          <a:latin typeface="Calibri"/>
                        </a:rPr>
                        <a:t>0.27%</a:t>
                      </a:r>
                    </a:p>
                  </a:txBody>
                  <a:tcPr marL="9525" marR="9525" marT="9525" marB="0" anchor="ctr">
                    <a:solidFill>
                      <a:schemeClr val="bg2"/>
                    </a:solidFill>
                  </a:tcPr>
                </a:tc>
                <a:tc>
                  <a:txBody>
                    <a:bodyPr/>
                    <a:lstStyle/>
                    <a:p>
                      <a:pPr algn="ctr" fontAlgn="b"/>
                      <a:r>
                        <a:rPr lang="en-US" sz="1200" b="1" i="0" u="none" strike="noStrike" dirty="0">
                          <a:solidFill>
                            <a:srgbClr val="000000"/>
                          </a:solidFill>
                          <a:latin typeface="Calibri"/>
                        </a:rPr>
                        <a:t>0</a:t>
                      </a:r>
                    </a:p>
                  </a:txBody>
                  <a:tcPr marL="9525" marR="9525" marT="9525" marB="0" anchor="ctr">
                    <a:solidFill>
                      <a:schemeClr val="bg2"/>
                    </a:solidFill>
                  </a:tcPr>
                </a:tc>
              </a:tr>
              <a:tr h="662940">
                <a:tc>
                  <a:txBody>
                    <a:bodyPr/>
                    <a:lstStyle/>
                    <a:p>
                      <a:pPr algn="ctr" fontAlgn="b"/>
                      <a:r>
                        <a:rPr lang="en-US" sz="1200" b="0" i="0" u="none" strike="noStrike" dirty="0" smtClean="0">
                          <a:solidFill>
                            <a:srgbClr val="000000"/>
                          </a:solidFill>
                          <a:effectLst/>
                          <a:latin typeface="Calibri"/>
                        </a:rPr>
                        <a:t>31-Aug-2017</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31,730.49</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1240310.95</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186010.51</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1426321.46</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14.263</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42.63%</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12.48%</a:t>
                      </a:r>
                    </a:p>
                  </a:txBody>
                  <a:tcPr marL="9525" marR="9525" marT="9525" marB="0" anchor="b">
                    <a:solidFill>
                      <a:schemeClr val="bg2"/>
                    </a:solidFill>
                  </a:tcPr>
                </a:tc>
              </a:tr>
              <a:tr h="552487">
                <a:tc>
                  <a:txBody>
                    <a:bodyPr/>
                    <a:lstStyle/>
                    <a:p>
                      <a:pPr algn="ctr" fontAlgn="b"/>
                      <a:r>
                        <a:rPr lang="en-US" sz="1200" b="0" i="0" u="none" strike="noStrike" dirty="0" smtClean="0">
                          <a:solidFill>
                            <a:srgbClr val="000000"/>
                          </a:solidFill>
                          <a:effectLst/>
                          <a:latin typeface="Calibri"/>
                        </a:rPr>
                        <a:t>31-Jul2017</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32,514.94</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1239306.65</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207818.43</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1447125.08</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14.471</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44.71%</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15.27%</a:t>
                      </a:r>
                    </a:p>
                  </a:txBody>
                  <a:tcPr marL="9525" marR="9525" marT="9525" marB="0" anchor="b">
                    <a:solidFill>
                      <a:schemeClr val="bg2"/>
                    </a:solidFill>
                  </a:tcPr>
                </a:tc>
              </a:tr>
              <a:tr h="420391">
                <a:tc>
                  <a:txBody>
                    <a:bodyPr/>
                    <a:lstStyle/>
                    <a:p>
                      <a:pPr algn="ctr" fontAlgn="b"/>
                      <a:r>
                        <a:rPr lang="en-US" sz="1200" b="0" i="0" u="none" strike="noStrike" dirty="0" smtClean="0">
                          <a:solidFill>
                            <a:srgbClr val="000000"/>
                          </a:solidFill>
                          <a:effectLst/>
                          <a:latin typeface="Calibri"/>
                        </a:rPr>
                        <a:t>30-Jun -2017</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30,921.61</a:t>
                      </a:r>
                    </a:p>
                  </a:txBody>
                  <a:tcPr marL="9525" marR="9525" marT="9525" marB="0" anchor="b">
                    <a:solidFill>
                      <a:schemeClr val="bg2"/>
                    </a:solidFill>
                  </a:tcPr>
                </a:tc>
                <a:tc>
                  <a:txBody>
                    <a:bodyPr/>
                    <a:lstStyle/>
                    <a:p>
                      <a:pPr algn="ctr" fontAlgn="b"/>
                      <a:r>
                        <a:rPr lang="en-US" sz="1200" b="0" i="0" u="none" strike="noStrike">
                          <a:solidFill>
                            <a:srgbClr val="000000"/>
                          </a:solidFill>
                          <a:effectLst/>
                          <a:latin typeface="Calibri"/>
                        </a:rPr>
                        <a:t>1221735.05</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187838.32</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1409573.37</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14.096</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40.96%</a:t>
                      </a:r>
                    </a:p>
                  </a:txBody>
                  <a:tcPr marL="9525" marR="9525" marT="9525" marB="0" anchor="b">
                    <a:solidFill>
                      <a:schemeClr val="bg2"/>
                    </a:solidFill>
                  </a:tcPr>
                </a:tc>
                <a:tc>
                  <a:txBody>
                    <a:bodyPr/>
                    <a:lstStyle/>
                    <a:p>
                      <a:pPr algn="ctr" fontAlgn="b"/>
                      <a:r>
                        <a:rPr lang="en-US" sz="1200" b="0" i="0" u="none" strike="noStrike" dirty="0">
                          <a:solidFill>
                            <a:srgbClr val="000000"/>
                          </a:solidFill>
                          <a:effectLst/>
                          <a:latin typeface="Calibri"/>
                        </a:rPr>
                        <a:t>9.62%</a:t>
                      </a:r>
                    </a:p>
                  </a:txBody>
                  <a:tcPr marL="9525" marR="9525" marT="9525" marB="0" anchor="b">
                    <a:solidFill>
                      <a:schemeClr val="bg2"/>
                    </a:solidFill>
                  </a:tcPr>
                </a:tc>
              </a:tr>
              <a:tr h="420391">
                <a:tc>
                  <a:txBody>
                    <a:bodyPr/>
                    <a:lstStyle/>
                    <a:p>
                      <a:pPr algn="ctr" fontAlgn="b"/>
                      <a:r>
                        <a:rPr lang="en-US" sz="1200" b="0" i="0" u="none" strike="noStrike" dirty="0" smtClean="0">
                          <a:solidFill>
                            <a:srgbClr val="000000"/>
                          </a:solidFill>
                          <a:effectLst/>
                          <a:latin typeface="Calibri"/>
                        </a:rPr>
                        <a:t>04-Dec-2017</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dirty="0" smtClean="0">
                          <a:solidFill>
                            <a:srgbClr val="000000"/>
                          </a:solidFill>
                          <a:effectLst/>
                          <a:latin typeface="Calibri"/>
                        </a:rPr>
                        <a:t>32870</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dirty="0" smtClean="0">
                          <a:solidFill>
                            <a:srgbClr val="000000"/>
                          </a:solidFill>
                          <a:effectLst/>
                          <a:latin typeface="Calibri"/>
                        </a:rPr>
                        <a:t>1310789</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dirty="0" smtClean="0">
                          <a:solidFill>
                            <a:srgbClr val="000000"/>
                          </a:solidFill>
                          <a:effectLst/>
                          <a:latin typeface="Calibri"/>
                        </a:rPr>
                        <a:t>235825</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dirty="0" smtClean="0">
                          <a:solidFill>
                            <a:srgbClr val="000000"/>
                          </a:solidFill>
                          <a:effectLst/>
                          <a:latin typeface="Calibri"/>
                        </a:rPr>
                        <a:t>1546641</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dirty="0" smtClean="0">
                          <a:solidFill>
                            <a:srgbClr val="000000"/>
                          </a:solidFill>
                          <a:effectLst/>
                          <a:latin typeface="Calibri"/>
                        </a:rPr>
                        <a:t>15.466</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dirty="0" smtClean="0">
                          <a:solidFill>
                            <a:srgbClr val="000000"/>
                          </a:solidFill>
                          <a:effectLst/>
                          <a:latin typeface="Calibri"/>
                        </a:rPr>
                        <a:t>54.66%</a:t>
                      </a:r>
                      <a:endParaRPr lang="en-US" sz="1200" b="0" i="0" u="none" strike="noStrike" dirty="0">
                        <a:solidFill>
                          <a:srgbClr val="000000"/>
                        </a:solidFill>
                        <a:effectLst/>
                        <a:latin typeface="Calibri"/>
                      </a:endParaRPr>
                    </a:p>
                  </a:txBody>
                  <a:tcPr marL="9525" marR="9525" marT="9525" marB="0" anchor="b">
                    <a:solidFill>
                      <a:schemeClr val="bg2"/>
                    </a:solidFill>
                  </a:tcPr>
                </a:tc>
                <a:tc>
                  <a:txBody>
                    <a:bodyPr/>
                    <a:lstStyle/>
                    <a:p>
                      <a:pPr algn="ctr" fontAlgn="b"/>
                      <a:r>
                        <a:rPr lang="en-US" sz="1200" b="0" i="0" u="none" strike="noStrike" dirty="0" smtClean="0">
                          <a:solidFill>
                            <a:srgbClr val="000000"/>
                          </a:solidFill>
                          <a:effectLst/>
                          <a:latin typeface="Calibri"/>
                        </a:rPr>
                        <a:t>16.52%</a:t>
                      </a:r>
                      <a:endParaRPr lang="en-US" sz="1200" b="0" i="0" u="none" strike="noStrike" dirty="0">
                        <a:solidFill>
                          <a:srgbClr val="000000"/>
                        </a:solidFill>
                        <a:effectLst/>
                        <a:latin typeface="Calibri"/>
                      </a:endParaRPr>
                    </a:p>
                  </a:txBody>
                  <a:tcPr marL="9525" marR="9525" marT="9525" marB="0" anchor="b">
                    <a:solidFill>
                      <a:schemeClr val="bg2"/>
                    </a:solidFill>
                  </a:tcPr>
                </a:tc>
              </a:tr>
            </a:tbl>
          </a:graphicData>
        </a:graphic>
      </p:graphicFrame>
      <p:sp>
        <p:nvSpPr>
          <p:cNvPr id="8"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14" name="Rectangle 13"/>
          <p:cNvSpPr/>
          <p:nvPr/>
        </p:nvSpPr>
        <p:spPr>
          <a:xfrm>
            <a:off x="714348" y="3857628"/>
            <a:ext cx="2286016" cy="2062103"/>
          </a:xfrm>
          <a:prstGeom prst="rect">
            <a:avLst/>
          </a:prstGeom>
        </p:spPr>
        <p:txBody>
          <a:bodyPr wrap="square">
            <a:spAutoFit/>
          </a:bodyPr>
          <a:lstStyle/>
          <a:p>
            <a:r>
              <a:rPr lang="en-US" sz="1600" dirty="0" smtClean="0"/>
              <a:t>The product follows a percentage allocation method in which new account will replicate the model portfolio in terms of percentage allocated to each stock.</a:t>
            </a:r>
          </a:p>
          <a:p>
            <a:endParaRPr lang="en-US" sz="1600" dirty="0" smtClean="0"/>
          </a:p>
        </p:txBody>
      </p:sp>
      <p:sp>
        <p:nvSpPr>
          <p:cNvPr id="6" name="Footer Placeholder 4"/>
          <p:cNvSpPr>
            <a:spLocks noGrp="1"/>
          </p:cNvSpPr>
          <p:nvPr>
            <p:ph type="ftr" sz="quarter" idx="11"/>
          </p:nvPr>
        </p:nvSpPr>
        <p:spPr>
          <a:xfrm>
            <a:off x="5715008" y="6472262"/>
            <a:ext cx="3200400" cy="457200"/>
          </a:xfrm>
        </p:spPr>
        <p:txBody>
          <a:bodyPr/>
          <a:lstStyle/>
          <a:p>
            <a:pPr lvl="0"/>
            <a:r>
              <a:rPr lang="en-US" dirty="0" smtClean="0"/>
              <a:t>Prudent Broking Services Pvt. Ltd</a:t>
            </a:r>
            <a:endParaRPr lang="en-US" dirty="0"/>
          </a:p>
        </p:txBody>
      </p:sp>
      <p:pic>
        <p:nvPicPr>
          <p:cNvPr id="32" name="Picture 31"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33" name="Rectangle 32"/>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571472" y="2143116"/>
            <a:ext cx="4786346" cy="941283"/>
          </a:xfrm>
          <a:prstGeom prst="rect">
            <a:avLst/>
          </a:prstGeom>
        </p:spPr>
        <p:txBody>
          <a:bodyPr wrap="square">
            <a:spAutoFit/>
          </a:bodyPr>
          <a:lstStyle/>
          <a:p>
            <a:pPr>
              <a:lnSpc>
                <a:spcPts val="3300"/>
              </a:lnSpc>
            </a:pPr>
            <a:r>
              <a:rPr lang="en-US" sz="3200" b="1" dirty="0" smtClean="0"/>
              <a:t>PERCENTAGE ALLOCATION METHOD</a:t>
            </a:r>
            <a:endParaRPr lang="en-IN" sz="3200" b="1" dirty="0"/>
          </a:p>
        </p:txBody>
      </p:sp>
      <p:sp>
        <p:nvSpPr>
          <p:cNvPr id="38" name="Rectangle 37"/>
          <p:cNvSpPr/>
          <p:nvPr/>
        </p:nvSpPr>
        <p:spPr>
          <a:xfrm>
            <a:off x="3286116" y="3786190"/>
            <a:ext cx="71438" cy="25717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p:cNvSpPr/>
          <p:nvPr/>
        </p:nvSpPr>
        <p:spPr>
          <a:xfrm>
            <a:off x="3571868" y="3857628"/>
            <a:ext cx="2286016" cy="2554545"/>
          </a:xfrm>
          <a:prstGeom prst="rect">
            <a:avLst/>
          </a:prstGeom>
        </p:spPr>
        <p:txBody>
          <a:bodyPr wrap="square">
            <a:spAutoFit/>
          </a:bodyPr>
          <a:lstStyle/>
          <a:p>
            <a:r>
              <a:rPr lang="en-US" sz="1600" dirty="0" smtClean="0"/>
              <a:t>For example, in the model portfolio, stock A and B are having </a:t>
            </a:r>
            <a:r>
              <a:rPr lang="en-US" sz="1600" dirty="0" err="1" smtClean="0"/>
              <a:t>weightage</a:t>
            </a:r>
            <a:r>
              <a:rPr lang="en-US" sz="1600" dirty="0" smtClean="0"/>
              <a:t> of 5% and 2% respectively, a new account of 5 </a:t>
            </a:r>
            <a:r>
              <a:rPr lang="en-US" sz="1600" dirty="0" err="1" smtClean="0"/>
              <a:t>lac</a:t>
            </a:r>
            <a:r>
              <a:rPr lang="en-US" sz="1600" dirty="0" smtClean="0"/>
              <a:t> will start with Rs. 25000 in stocks A and Rs 10000 in stock B.</a:t>
            </a:r>
          </a:p>
          <a:p>
            <a:endParaRPr lang="en-US" sz="1600" dirty="0" smtClean="0"/>
          </a:p>
        </p:txBody>
      </p:sp>
      <p:sp>
        <p:nvSpPr>
          <p:cNvPr id="44" name="Rectangle 43"/>
          <p:cNvSpPr/>
          <p:nvPr/>
        </p:nvSpPr>
        <p:spPr>
          <a:xfrm>
            <a:off x="6357950" y="3857628"/>
            <a:ext cx="2286016" cy="1077218"/>
          </a:xfrm>
          <a:prstGeom prst="rect">
            <a:avLst/>
          </a:prstGeom>
        </p:spPr>
        <p:txBody>
          <a:bodyPr wrap="square">
            <a:spAutoFit/>
          </a:bodyPr>
          <a:lstStyle/>
          <a:p>
            <a:r>
              <a:rPr lang="en-US" sz="1600" dirty="0" smtClean="0"/>
              <a:t>Similarly, a new account of Rs 10 </a:t>
            </a:r>
            <a:r>
              <a:rPr lang="en-US" sz="1600" dirty="0" err="1" smtClean="0"/>
              <a:t>lac</a:t>
            </a:r>
            <a:r>
              <a:rPr lang="en-US" sz="1600" dirty="0" smtClean="0"/>
              <a:t> will start with Rs. 50000 in stock A and Rs 20000 in stock B.</a:t>
            </a:r>
            <a:endParaRPr lang="en-IN" sz="1600" dirty="0"/>
          </a:p>
        </p:txBody>
      </p:sp>
      <p:sp>
        <p:nvSpPr>
          <p:cNvPr id="45" name="Rectangle 44"/>
          <p:cNvSpPr/>
          <p:nvPr/>
        </p:nvSpPr>
        <p:spPr>
          <a:xfrm>
            <a:off x="6072198" y="3786190"/>
            <a:ext cx="71438" cy="25717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CAGR</a:t>
            </a:r>
            <a:endParaRPr lang="en-IN" dirty="0"/>
          </a:p>
        </p:txBody>
      </p:sp>
      <p:pic>
        <p:nvPicPr>
          <p:cNvPr id="23" name="Picture 22" descr="Piggy_small_saving_3154394f.jpg"/>
          <p:cNvPicPr>
            <a:picLocks noChangeAspect="1"/>
          </p:cNvPicPr>
          <p:nvPr/>
        </p:nvPicPr>
        <p:blipFill>
          <a:blip r:embed="rId2" cstate="print"/>
          <a:srcRect/>
          <a:stretch>
            <a:fillRect/>
          </a:stretch>
        </p:blipFill>
        <p:spPr>
          <a:xfrm>
            <a:off x="5286380" y="1857364"/>
            <a:ext cx="3857620" cy="3786214"/>
          </a:xfrm>
          <a:prstGeom prst="rect">
            <a:avLst/>
          </a:prstGeom>
        </p:spPr>
      </p:pic>
      <p:sp>
        <p:nvSpPr>
          <p:cNvPr id="17" name="Rectangle 16"/>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500034" y="2214554"/>
            <a:ext cx="4572032" cy="1815882"/>
          </a:xfrm>
          <a:prstGeom prst="rect">
            <a:avLst/>
          </a:prstGeom>
          <a:noFill/>
        </p:spPr>
        <p:txBody>
          <a:bodyPr wrap="square" rtlCol="0">
            <a:spAutoFit/>
          </a:bodyPr>
          <a:lstStyle/>
          <a:p>
            <a:r>
              <a:rPr lang="en-US" sz="3200" b="1" dirty="0" smtClean="0"/>
              <a:t>PRUGROW  </a:t>
            </a:r>
            <a:r>
              <a:rPr lang="en-US" sz="3200" b="1" dirty="0" smtClean="0"/>
              <a:t>2-YEAR CAGR </a:t>
            </a:r>
            <a:r>
              <a:rPr lang="en-US" sz="3200" b="1" dirty="0" smtClean="0"/>
              <a:t>AS ON </a:t>
            </a:r>
            <a:r>
              <a:rPr lang="en-US" sz="3200" b="1" dirty="0" smtClean="0"/>
              <a:t>01 DEC, </a:t>
            </a:r>
            <a:r>
              <a:rPr lang="en-US" sz="3200" b="1" dirty="0" smtClean="0"/>
              <a:t>2017 IS</a:t>
            </a:r>
          </a:p>
          <a:p>
            <a:r>
              <a:rPr lang="en-US" sz="4800" b="1" dirty="0" smtClean="0"/>
              <a:t>21.5% </a:t>
            </a:r>
            <a:endParaRPr lang="en-IN" sz="4800" b="1" dirty="0"/>
          </a:p>
        </p:txBody>
      </p:sp>
      <p:pic>
        <p:nvPicPr>
          <p:cNvPr id="26" name="Picture 25" descr="prugrow.png"/>
          <p:cNvPicPr>
            <a:picLocks noChangeAspect="1"/>
          </p:cNvPicPr>
          <p:nvPr/>
        </p:nvPicPr>
        <p:blipFill>
          <a:blip r:embed="rId3" cstate="screen"/>
          <a:stretch>
            <a:fillRect/>
          </a:stretch>
        </p:blipFill>
        <p:spPr>
          <a:xfrm>
            <a:off x="785786" y="1142984"/>
            <a:ext cx="1847270" cy="519068"/>
          </a:xfrm>
          <a:prstGeom prst="rect">
            <a:avLst/>
          </a:prstGeom>
          <a:ln>
            <a:noFill/>
          </a:ln>
        </p:spPr>
      </p:pic>
      <p:sp>
        <p:nvSpPr>
          <p:cNvPr id="27" name="Rectangle 26"/>
          <p:cNvSpPr/>
          <p:nvPr/>
        </p:nvSpPr>
        <p:spPr>
          <a:xfrm>
            <a:off x="3214678" y="1142984"/>
            <a:ext cx="5572164" cy="523220"/>
          </a:xfrm>
          <a:prstGeom prst="rect">
            <a:avLst/>
          </a:prstGeom>
        </p:spPr>
        <p:txBody>
          <a:bodyPr wrap="square">
            <a:spAutoFit/>
          </a:bodyPr>
          <a:lstStyle/>
          <a:p>
            <a:r>
              <a:rPr lang="en-US" sz="2800" b="1" dirty="0" smtClean="0">
                <a:solidFill>
                  <a:srgbClr val="680000"/>
                </a:solidFill>
              </a:rPr>
              <a:t>PRUGROW </a:t>
            </a:r>
            <a:r>
              <a:rPr lang="en-US" sz="2800" b="1" dirty="0" err="1" smtClean="0">
                <a:solidFill>
                  <a:srgbClr val="680000"/>
                </a:solidFill>
              </a:rPr>
              <a:t>vs</a:t>
            </a:r>
            <a:r>
              <a:rPr lang="en-US" sz="2800" b="1" dirty="0" smtClean="0">
                <a:solidFill>
                  <a:srgbClr val="680000"/>
                </a:solidFill>
              </a:rPr>
              <a:t> MF SCHEMES</a:t>
            </a:r>
            <a:r>
              <a:rPr lang="en-US" b="1" dirty="0" smtClean="0">
                <a:solidFill>
                  <a:srgbClr val="680000"/>
                </a:solidFill>
              </a:rPr>
              <a:t> </a:t>
            </a:r>
          </a:p>
        </p:txBody>
      </p:sp>
      <p:sp>
        <p:nvSpPr>
          <p:cNvPr id="9" name="TextBox 8"/>
          <p:cNvSpPr txBox="1"/>
          <p:nvPr/>
        </p:nvSpPr>
        <p:spPr>
          <a:xfrm>
            <a:off x="505164" y="4593902"/>
            <a:ext cx="4714908" cy="830997"/>
          </a:xfrm>
          <a:prstGeom prst="rect">
            <a:avLst/>
          </a:prstGeom>
          <a:noFill/>
        </p:spPr>
        <p:txBody>
          <a:bodyPr wrap="square" rtlCol="0">
            <a:spAutoFit/>
          </a:bodyPr>
          <a:lstStyle/>
          <a:p>
            <a:r>
              <a:rPr lang="en-US" dirty="0" smtClean="0"/>
              <a:t>Which is </a:t>
            </a:r>
            <a:r>
              <a:rPr lang="en-US" dirty="0" smtClean="0"/>
              <a:t>third </a:t>
            </a:r>
            <a:r>
              <a:rPr lang="en-US" dirty="0" smtClean="0"/>
              <a:t>highest in diversified </a:t>
            </a:r>
            <a:r>
              <a:rPr lang="en-US" dirty="0" smtClean="0"/>
              <a:t>category and  ninth highest in small </a:t>
            </a:r>
            <a:r>
              <a:rPr lang="en-US" dirty="0" smtClean="0"/>
              <a:t>&amp; mid cap category  </a:t>
            </a:r>
            <a:r>
              <a:rPr lang="en-US" sz="1200" dirty="0" smtClean="0"/>
              <a:t>(source: fundzbazar.com)</a:t>
            </a:r>
            <a:endParaRPr lang="en-US" sz="1200" dirty="0"/>
          </a:p>
        </p:txBody>
      </p:sp>
      <p:sp>
        <p:nvSpPr>
          <p:cNvPr id="10"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856412"/>
            <a:ext cx="9144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42910" y="2327498"/>
            <a:ext cx="6215106" cy="2308324"/>
          </a:xfrm>
          <a:prstGeom prst="rect">
            <a:avLst/>
          </a:prstGeom>
        </p:spPr>
        <p:txBody>
          <a:bodyPr wrap="square">
            <a:spAutoFit/>
          </a:bodyPr>
          <a:lstStyle/>
          <a:p>
            <a:r>
              <a:rPr lang="en-GB" sz="1600" dirty="0" smtClean="0">
                <a:latin typeface="+mj-lt"/>
              </a:rPr>
              <a:t>This report has been prepared by </a:t>
            </a:r>
            <a:r>
              <a:rPr lang="en-GB" sz="1600" b="1" dirty="0" smtClean="0">
                <a:latin typeface="+mj-lt"/>
              </a:rPr>
              <a:t>Prudent Broking Services Pvt. Ltd. </a:t>
            </a:r>
            <a:r>
              <a:rPr lang="en-GB" sz="1600" dirty="0" smtClean="0">
                <a:latin typeface="+mj-lt"/>
              </a:rPr>
              <a:t>for information purposes only. Although this report is based upon sources we believe to be reliable, we do not guarantee its accuracy or completeness. The contents of this report do not indicate or guarantee future investment results. Further, this report is not intended as a solicitation or recommendation with respect to the purchase or sale of any particular investment. This report may not be copied, re-distributed or reproduced in whole or in part without the prior written approval of Prudent Broking Services Pvt. Ltd. </a:t>
            </a:r>
            <a:endParaRPr lang="en-US" sz="1600" dirty="0">
              <a:latin typeface="+mj-lt"/>
            </a:endParaRPr>
          </a:p>
        </p:txBody>
      </p:sp>
      <p:sp>
        <p:nvSpPr>
          <p:cNvPr id="10" name="Rectangle 9"/>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13" name="Rectangle 12"/>
          <p:cNvSpPr/>
          <p:nvPr/>
        </p:nvSpPr>
        <p:spPr>
          <a:xfrm>
            <a:off x="3214678" y="1142984"/>
            <a:ext cx="5572164" cy="369332"/>
          </a:xfrm>
          <a:prstGeom prst="rect">
            <a:avLst/>
          </a:prstGeom>
        </p:spPr>
        <p:txBody>
          <a:bodyPr wrap="square">
            <a:spAutoFit/>
          </a:bodyPr>
          <a:lstStyle/>
          <a:p>
            <a:r>
              <a:rPr lang="en-US" b="1" dirty="0" smtClean="0">
                <a:solidFill>
                  <a:srgbClr val="680000"/>
                </a:solidFill>
              </a:rPr>
              <a:t>DISCLAIMER </a:t>
            </a:r>
          </a:p>
        </p:txBody>
      </p:sp>
      <p:sp>
        <p:nvSpPr>
          <p:cNvPr id="7"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ugrow.png"/>
          <p:cNvPicPr>
            <a:picLocks noChangeAspect="1"/>
          </p:cNvPicPr>
          <p:nvPr/>
        </p:nvPicPr>
        <p:blipFill>
          <a:blip r:embed="rId2" cstate="screen"/>
          <a:stretch>
            <a:fillRect/>
          </a:stretch>
        </p:blipFill>
        <p:spPr>
          <a:xfrm>
            <a:off x="3214678" y="5357826"/>
            <a:ext cx="2542353" cy="714380"/>
          </a:xfrm>
          <a:prstGeom prst="rect">
            <a:avLst/>
          </a:prstGeom>
        </p:spPr>
      </p:pic>
      <p:pic>
        <p:nvPicPr>
          <p:cNvPr id="10" name="Picture 9" descr="e4f0ebd42813d4ee8c462e443ee143ac.jpg"/>
          <p:cNvPicPr>
            <a:picLocks noChangeAspect="1"/>
          </p:cNvPicPr>
          <p:nvPr/>
        </p:nvPicPr>
        <p:blipFill>
          <a:blip r:embed="rId3" cstate="print"/>
          <a:srcRect b="1410"/>
          <a:stretch>
            <a:fillRect/>
          </a:stretch>
        </p:blipFill>
        <p:spPr>
          <a:xfrm>
            <a:off x="2571736" y="1500174"/>
            <a:ext cx="3810026" cy="2857520"/>
          </a:xfrm>
          <a:prstGeom prst="rect">
            <a:avLst/>
          </a:prstGeom>
        </p:spPr>
      </p:pic>
      <p:sp>
        <p:nvSpPr>
          <p:cNvPr id="11" name="Rectangle 10"/>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ooter Placeholder 4"/>
          <p:cNvSpPr txBox="1">
            <a:spLocks/>
          </p:cNvSpPr>
          <p:nvPr/>
        </p:nvSpPr>
        <p:spPr>
          <a:xfrm>
            <a:off x="2857488" y="6400800"/>
            <a:ext cx="3200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Prudent Broking Services Pvt. Ltd</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descr="prugrow.png"/>
          <p:cNvPicPr>
            <a:picLocks noChangeAspect="1"/>
          </p:cNvPicPr>
          <p:nvPr/>
        </p:nvPicPr>
        <p:blipFill>
          <a:blip r:embed="rId2" cstate="screen"/>
          <a:stretch>
            <a:fillRect/>
          </a:stretch>
        </p:blipFill>
        <p:spPr>
          <a:xfrm>
            <a:off x="785786" y="1357298"/>
            <a:ext cx="1847270" cy="519068"/>
          </a:xfrm>
          <a:prstGeom prst="rect">
            <a:avLst/>
          </a:prstGeom>
          <a:ln>
            <a:noFill/>
          </a:ln>
        </p:spPr>
      </p:pic>
      <p:sp>
        <p:nvSpPr>
          <p:cNvPr id="7" name="Rectangle 6"/>
          <p:cNvSpPr/>
          <p:nvPr/>
        </p:nvSpPr>
        <p:spPr>
          <a:xfrm>
            <a:off x="571472" y="2568355"/>
            <a:ext cx="4000528" cy="2208297"/>
          </a:xfrm>
          <a:prstGeom prst="rect">
            <a:avLst/>
          </a:prstGeom>
        </p:spPr>
        <p:txBody>
          <a:bodyPr wrap="square">
            <a:spAutoFit/>
          </a:bodyPr>
          <a:lstStyle/>
          <a:p>
            <a:pPr>
              <a:lnSpc>
                <a:spcPts val="3300"/>
              </a:lnSpc>
            </a:pPr>
            <a:r>
              <a:rPr lang="en-IN" sz="3200" b="1" dirty="0" smtClean="0"/>
              <a:t>AN INVESTMENT STRATEGY</a:t>
            </a:r>
          </a:p>
          <a:p>
            <a:pPr>
              <a:lnSpc>
                <a:spcPts val="3300"/>
              </a:lnSpc>
            </a:pPr>
            <a:r>
              <a:rPr lang="en-IN" sz="3200" b="1" dirty="0" smtClean="0"/>
              <a:t>THAT GIVES YOU </a:t>
            </a:r>
          </a:p>
          <a:p>
            <a:pPr>
              <a:lnSpc>
                <a:spcPts val="3300"/>
              </a:lnSpc>
            </a:pPr>
            <a:r>
              <a:rPr lang="en-IN" sz="3200" b="1" dirty="0" smtClean="0"/>
              <a:t>THE BEST OF BOTH WORLDS</a:t>
            </a:r>
            <a:endParaRPr lang="en-IN" sz="3200" b="1" dirty="0"/>
          </a:p>
        </p:txBody>
      </p:sp>
      <p:sp>
        <p:nvSpPr>
          <p:cNvPr id="8" name="Rectangle 7"/>
          <p:cNvSpPr/>
          <p:nvPr/>
        </p:nvSpPr>
        <p:spPr>
          <a:xfrm>
            <a:off x="539552" y="4941168"/>
            <a:ext cx="4572000" cy="646331"/>
          </a:xfrm>
          <a:prstGeom prst="rect">
            <a:avLst/>
          </a:prstGeom>
        </p:spPr>
        <p:txBody>
          <a:bodyPr>
            <a:spAutoFit/>
          </a:bodyPr>
          <a:lstStyle/>
          <a:p>
            <a:r>
              <a:rPr lang="en-IN" dirty="0" smtClean="0"/>
              <a:t>Grow Your Money with us...</a:t>
            </a:r>
          </a:p>
          <a:p>
            <a:r>
              <a:rPr lang="en-IN" dirty="0" smtClean="0"/>
              <a:t>Technically &amp; fundamentally</a:t>
            </a:r>
            <a:endParaRPr lang="en-IN" dirty="0"/>
          </a:p>
        </p:txBody>
      </p:sp>
      <p:sp>
        <p:nvSpPr>
          <p:cNvPr id="9" name="Rectangle 8"/>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PRUGROW CONCEPT.jpg"/>
          <p:cNvPicPr>
            <a:picLocks noChangeAspect="1"/>
          </p:cNvPicPr>
          <p:nvPr/>
        </p:nvPicPr>
        <p:blipFill>
          <a:blip r:embed="rId3" cstate="print"/>
          <a:srcRect/>
          <a:stretch>
            <a:fillRect/>
          </a:stretch>
        </p:blipFill>
        <p:spPr>
          <a:xfrm>
            <a:off x="5335655" y="1357298"/>
            <a:ext cx="3808345" cy="4071966"/>
          </a:xfrm>
          <a:prstGeom prst="rect">
            <a:avLst/>
          </a:prstGeom>
        </p:spPr>
      </p:pic>
      <p:sp>
        <p:nvSpPr>
          <p:cNvPr id="10"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12" name="Rectangle 11"/>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ooter Placeholder 4"/>
          <p:cNvSpPr>
            <a:spLocks noGrp="1"/>
          </p:cNvSpPr>
          <p:nvPr>
            <p:ph type="ftr" sz="quarter" idx="11"/>
          </p:nvPr>
        </p:nvSpPr>
        <p:spPr>
          <a:xfrm>
            <a:off x="5715008" y="6472262"/>
            <a:ext cx="3200400" cy="457200"/>
          </a:xfrm>
        </p:spPr>
        <p:txBody>
          <a:bodyPr/>
          <a:lstStyle/>
          <a:p>
            <a:pPr lvl="0"/>
            <a:r>
              <a:rPr lang="en-US" dirty="0" smtClean="0"/>
              <a:t>Prudent Broking Services Pvt. Ltd</a:t>
            </a:r>
            <a:endParaRPr lang="en-US" dirty="0"/>
          </a:p>
        </p:txBody>
      </p:sp>
      <p:sp>
        <p:nvSpPr>
          <p:cNvPr id="7" name="Rectangle 6"/>
          <p:cNvSpPr/>
          <p:nvPr/>
        </p:nvSpPr>
        <p:spPr>
          <a:xfrm>
            <a:off x="571472" y="2143116"/>
            <a:ext cx="4786346" cy="515526"/>
          </a:xfrm>
          <a:prstGeom prst="rect">
            <a:avLst/>
          </a:prstGeom>
        </p:spPr>
        <p:txBody>
          <a:bodyPr wrap="square">
            <a:spAutoFit/>
          </a:bodyPr>
          <a:lstStyle/>
          <a:p>
            <a:pPr>
              <a:lnSpc>
                <a:spcPts val="3300"/>
              </a:lnSpc>
            </a:pPr>
            <a:r>
              <a:rPr lang="en-US" sz="3200" b="1" dirty="0" smtClean="0"/>
              <a:t>UNDERLYNING PRINCIPAL</a:t>
            </a:r>
            <a:endParaRPr lang="en-IN" sz="3200" b="1" dirty="0"/>
          </a:p>
        </p:txBody>
      </p:sp>
      <p:sp>
        <p:nvSpPr>
          <p:cNvPr id="9" name="Content Placeholder 3"/>
          <p:cNvSpPr txBox="1">
            <a:spLocks/>
          </p:cNvSpPr>
          <p:nvPr/>
        </p:nvSpPr>
        <p:spPr>
          <a:xfrm>
            <a:off x="1071538" y="4714884"/>
            <a:ext cx="2214578" cy="642942"/>
          </a:xfrm>
          <a:prstGeom prst="rect">
            <a:avLst/>
          </a:prstGeom>
        </p:spPr>
        <p:txBody>
          <a:bodyPr vert="horz" lIns="91440" tIns="45720" rIns="91440" bIns="45720" rtlCol="0">
            <a:noAutofit/>
          </a:bodyPr>
          <a:lstStyle/>
          <a:p>
            <a:r>
              <a:rPr lang="en-US" b="1" dirty="0" smtClean="0"/>
              <a:t>MARKET REWARDS GROWTH</a:t>
            </a:r>
            <a:endParaRPr lang="en-IN" b="1" dirty="0" smtClean="0"/>
          </a:p>
          <a:p>
            <a:endParaRPr lang="en-IN" sz="1400" dirty="0" smtClean="0"/>
          </a:p>
        </p:txBody>
      </p:sp>
      <p:sp>
        <p:nvSpPr>
          <p:cNvPr id="10" name="Content Placeholder 3"/>
          <p:cNvSpPr txBox="1">
            <a:spLocks/>
          </p:cNvSpPr>
          <p:nvPr/>
        </p:nvSpPr>
        <p:spPr>
          <a:xfrm>
            <a:off x="3857772" y="4714884"/>
            <a:ext cx="2000112" cy="714380"/>
          </a:xfrm>
          <a:prstGeom prst="rect">
            <a:avLst/>
          </a:prstGeom>
        </p:spPr>
        <p:txBody>
          <a:bodyPr vert="horz" lIns="91440" tIns="45720" rIns="91440" bIns="45720" rtlCol="0">
            <a:noAutofit/>
          </a:bodyPr>
          <a:lstStyle/>
          <a:p>
            <a:r>
              <a:rPr lang="en-IN" b="1" dirty="0" smtClean="0"/>
              <a:t>GOOD COMPANY </a:t>
            </a:r>
            <a:r>
              <a:rPr lang="en-IN" b="1" dirty="0" smtClean="0">
                <a:solidFill>
                  <a:srgbClr val="FF0000"/>
                </a:solidFill>
              </a:rPr>
              <a:t>V/S </a:t>
            </a:r>
            <a:r>
              <a:rPr lang="en-IN" b="1" dirty="0" smtClean="0">
                <a:solidFill>
                  <a:schemeClr val="accent2">
                    <a:lumMod val="50000"/>
                  </a:schemeClr>
                </a:solidFill>
              </a:rPr>
              <a:t>GOOD STOCK</a:t>
            </a:r>
          </a:p>
        </p:txBody>
      </p:sp>
      <p:sp>
        <p:nvSpPr>
          <p:cNvPr id="11" name="Content Placeholder 3"/>
          <p:cNvSpPr txBox="1">
            <a:spLocks/>
          </p:cNvSpPr>
          <p:nvPr/>
        </p:nvSpPr>
        <p:spPr>
          <a:xfrm>
            <a:off x="6357950" y="4714884"/>
            <a:ext cx="1714360" cy="714380"/>
          </a:xfrm>
          <a:prstGeom prst="rect">
            <a:avLst/>
          </a:prstGeom>
        </p:spPr>
        <p:txBody>
          <a:bodyPr vert="horz" lIns="91440" tIns="45720" rIns="91440" bIns="45720" rtlCol="0">
            <a:noAutofit/>
          </a:bodyPr>
          <a:lstStyle/>
          <a:p>
            <a:r>
              <a:rPr lang="en-IN" b="1" dirty="0" smtClean="0"/>
              <a:t>OPPARTUNITY COST</a:t>
            </a:r>
          </a:p>
        </p:txBody>
      </p:sp>
      <p:sp>
        <p:nvSpPr>
          <p:cNvPr id="16" name="Rectangle 15"/>
          <p:cNvSpPr/>
          <p:nvPr/>
        </p:nvSpPr>
        <p:spPr>
          <a:xfrm>
            <a:off x="3428992" y="4714884"/>
            <a:ext cx="45719" cy="9286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descr="Scale.jpg"/>
          <p:cNvPicPr>
            <a:picLocks noChangeAspect="1"/>
          </p:cNvPicPr>
          <p:nvPr/>
        </p:nvPicPr>
        <p:blipFill>
          <a:blip r:embed="rId3" cstate="print"/>
          <a:stretch>
            <a:fillRect/>
          </a:stretch>
        </p:blipFill>
        <p:spPr>
          <a:xfrm>
            <a:off x="3989256" y="3487822"/>
            <a:ext cx="1440000" cy="1084186"/>
          </a:xfrm>
          <a:prstGeom prst="rect">
            <a:avLst/>
          </a:prstGeom>
        </p:spPr>
      </p:pic>
      <p:pic>
        <p:nvPicPr>
          <p:cNvPr id="20" name="Picture 19" descr="Money-Tree1-600x400.jpg"/>
          <p:cNvPicPr>
            <a:picLocks noChangeAspect="1"/>
          </p:cNvPicPr>
          <p:nvPr/>
        </p:nvPicPr>
        <p:blipFill>
          <a:blip r:embed="rId4" cstate="print"/>
          <a:srcRect l="22375" t="25438" r="17624" b="8937"/>
          <a:stretch>
            <a:fillRect/>
          </a:stretch>
        </p:blipFill>
        <p:spPr>
          <a:xfrm>
            <a:off x="1142976" y="3487822"/>
            <a:ext cx="1440000" cy="1050000"/>
          </a:xfrm>
          <a:prstGeom prst="rect">
            <a:avLst/>
          </a:prstGeom>
        </p:spPr>
      </p:pic>
      <p:pic>
        <p:nvPicPr>
          <p:cNvPr id="21" name="Picture 20" descr="Slide1_Pic1_636147398310723361.jpeg"/>
          <p:cNvPicPr>
            <a:picLocks noChangeAspect="1"/>
          </p:cNvPicPr>
          <p:nvPr/>
        </p:nvPicPr>
        <p:blipFill>
          <a:blip r:embed="rId5" cstate="print"/>
          <a:stretch>
            <a:fillRect/>
          </a:stretch>
        </p:blipFill>
        <p:spPr>
          <a:xfrm>
            <a:off x="6489586" y="3487822"/>
            <a:ext cx="1440000" cy="1117643"/>
          </a:xfrm>
          <a:prstGeom prst="rect">
            <a:avLst/>
          </a:prstGeom>
        </p:spPr>
      </p:pic>
      <p:sp>
        <p:nvSpPr>
          <p:cNvPr id="22" name="Rectangle 21"/>
          <p:cNvSpPr/>
          <p:nvPr/>
        </p:nvSpPr>
        <p:spPr>
          <a:xfrm>
            <a:off x="6072198" y="4714884"/>
            <a:ext cx="45719" cy="9286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13"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15" name="Rectangle 14"/>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683568" y="1844824"/>
            <a:ext cx="3643338" cy="941283"/>
          </a:xfrm>
          <a:prstGeom prst="rect">
            <a:avLst/>
          </a:prstGeom>
        </p:spPr>
        <p:txBody>
          <a:bodyPr wrap="square">
            <a:spAutoFit/>
          </a:bodyPr>
          <a:lstStyle/>
          <a:p>
            <a:pPr>
              <a:lnSpc>
                <a:spcPts val="3300"/>
              </a:lnSpc>
            </a:pPr>
            <a:r>
              <a:rPr lang="en-US" sz="3200" b="1" dirty="0" smtClean="0">
                <a:solidFill>
                  <a:srgbClr val="680000"/>
                </a:solidFill>
              </a:rPr>
              <a:t>MARKET REWARDS GROWTH </a:t>
            </a:r>
            <a:endParaRPr lang="en-IN" sz="3200" dirty="0">
              <a:solidFill>
                <a:srgbClr val="680000"/>
              </a:solidFill>
            </a:endParaRPr>
          </a:p>
        </p:txBody>
      </p:sp>
      <p:sp>
        <p:nvSpPr>
          <p:cNvPr id="10" name="Rectangle 9"/>
          <p:cNvSpPr/>
          <p:nvPr/>
        </p:nvSpPr>
        <p:spPr>
          <a:xfrm>
            <a:off x="539552" y="2924944"/>
            <a:ext cx="2714644" cy="2308324"/>
          </a:xfrm>
          <a:prstGeom prst="rect">
            <a:avLst/>
          </a:prstGeom>
        </p:spPr>
        <p:txBody>
          <a:bodyPr wrap="square">
            <a:spAutoFit/>
          </a:bodyPr>
          <a:lstStyle/>
          <a:p>
            <a:pPr marL="342900" indent="-342900"/>
            <a:r>
              <a:rPr lang="en-US" b="1" dirty="0" smtClean="0">
                <a:solidFill>
                  <a:srgbClr val="C00000"/>
                </a:solidFill>
              </a:rPr>
              <a:t> Stock  A</a:t>
            </a:r>
            <a:endParaRPr lang="en-US" dirty="0" smtClean="0">
              <a:solidFill>
                <a:srgbClr val="C00000"/>
              </a:solidFill>
            </a:endParaRPr>
          </a:p>
          <a:p>
            <a:pPr>
              <a:buFont typeface="Arial" pitchFamily="34" charset="0"/>
              <a:buChar char="•"/>
            </a:pPr>
            <a:r>
              <a:rPr lang="en-US" dirty="0" smtClean="0"/>
              <a:t> Price: 100</a:t>
            </a:r>
          </a:p>
          <a:p>
            <a:pPr>
              <a:buFont typeface="Arial" pitchFamily="34" charset="0"/>
              <a:buChar char="•"/>
            </a:pPr>
            <a:r>
              <a:rPr lang="en-US" dirty="0" smtClean="0"/>
              <a:t> EPS: 10</a:t>
            </a:r>
          </a:p>
          <a:p>
            <a:pPr>
              <a:buFont typeface="Arial" pitchFamily="34" charset="0"/>
              <a:buChar char="•"/>
            </a:pPr>
            <a:r>
              <a:rPr lang="en-US" dirty="0" smtClean="0"/>
              <a:t> P/E: 10</a:t>
            </a:r>
          </a:p>
          <a:p>
            <a:pPr>
              <a:buFont typeface="Arial" pitchFamily="34" charset="0"/>
              <a:buChar char="•"/>
            </a:pPr>
            <a:endParaRPr lang="en-US" dirty="0" smtClean="0"/>
          </a:p>
          <a:p>
            <a:pPr lvl="0">
              <a:buFont typeface="Arial" pitchFamily="34" charset="0"/>
              <a:buChar char="•"/>
            </a:pPr>
            <a:r>
              <a:rPr lang="en-US" b="1" dirty="0" smtClean="0"/>
              <a:t> Growth rate: 8%</a:t>
            </a:r>
          </a:p>
          <a:p>
            <a:pPr lvl="0">
              <a:buFont typeface="Arial" pitchFamily="34" charset="0"/>
              <a:buChar char="•"/>
            </a:pPr>
            <a:r>
              <a:rPr lang="en-US" b="1" dirty="0" smtClean="0"/>
              <a:t> Peg ratio:1.25</a:t>
            </a:r>
          </a:p>
          <a:p>
            <a:pPr>
              <a:buFont typeface="Arial" pitchFamily="34" charset="0"/>
              <a:buChar char="•"/>
            </a:pPr>
            <a:endParaRPr lang="en-US" dirty="0"/>
          </a:p>
        </p:txBody>
      </p:sp>
      <p:sp>
        <p:nvSpPr>
          <p:cNvPr id="11" name="Rectangle 10"/>
          <p:cNvSpPr/>
          <p:nvPr/>
        </p:nvSpPr>
        <p:spPr>
          <a:xfrm>
            <a:off x="2843808" y="2852936"/>
            <a:ext cx="2500330" cy="2031325"/>
          </a:xfrm>
          <a:prstGeom prst="rect">
            <a:avLst/>
          </a:prstGeom>
        </p:spPr>
        <p:txBody>
          <a:bodyPr wrap="square">
            <a:spAutoFit/>
          </a:bodyPr>
          <a:lstStyle/>
          <a:p>
            <a:r>
              <a:rPr lang="en-US" b="1" dirty="0" smtClean="0">
                <a:solidFill>
                  <a:srgbClr val="C00000"/>
                </a:solidFill>
              </a:rPr>
              <a:t> Stock  B</a:t>
            </a:r>
            <a:endParaRPr lang="en-US" dirty="0" smtClean="0">
              <a:solidFill>
                <a:srgbClr val="C00000"/>
              </a:solidFill>
            </a:endParaRPr>
          </a:p>
          <a:p>
            <a:pPr>
              <a:buFont typeface="Arial" pitchFamily="34" charset="0"/>
              <a:buChar char="•"/>
            </a:pPr>
            <a:r>
              <a:rPr lang="en-US" dirty="0" smtClean="0"/>
              <a:t> Price 100</a:t>
            </a:r>
          </a:p>
          <a:p>
            <a:pPr>
              <a:buFont typeface="Arial" pitchFamily="34" charset="0"/>
              <a:buChar char="•"/>
            </a:pPr>
            <a:r>
              <a:rPr lang="en-US" dirty="0" smtClean="0"/>
              <a:t> EPS: 5</a:t>
            </a:r>
          </a:p>
          <a:p>
            <a:pPr>
              <a:buFont typeface="Arial" pitchFamily="34" charset="0"/>
              <a:buChar char="•"/>
            </a:pPr>
            <a:r>
              <a:rPr lang="en-US" dirty="0" smtClean="0"/>
              <a:t> P/E: 20</a:t>
            </a:r>
          </a:p>
          <a:p>
            <a:pPr>
              <a:buFont typeface="Arial" pitchFamily="34" charset="0"/>
              <a:buChar char="•"/>
            </a:pPr>
            <a:endParaRPr lang="en-US" dirty="0" smtClean="0"/>
          </a:p>
          <a:p>
            <a:pPr>
              <a:buFont typeface="Arial" pitchFamily="34" charset="0"/>
              <a:buChar char="•"/>
            </a:pPr>
            <a:r>
              <a:rPr lang="en-US" b="1" dirty="0" smtClean="0"/>
              <a:t> Growth rate: 25%</a:t>
            </a:r>
          </a:p>
          <a:p>
            <a:pPr lvl="0">
              <a:buFont typeface="Arial" pitchFamily="34" charset="0"/>
              <a:buChar char="•"/>
            </a:pPr>
            <a:r>
              <a:rPr lang="en-US" b="1" dirty="0" smtClean="0"/>
              <a:t> Peg ratio: 0.8</a:t>
            </a:r>
          </a:p>
        </p:txBody>
      </p:sp>
      <p:sp>
        <p:nvSpPr>
          <p:cNvPr id="17" name="Rectangle 16"/>
          <p:cNvSpPr/>
          <p:nvPr/>
        </p:nvSpPr>
        <p:spPr>
          <a:xfrm>
            <a:off x="2642042" y="3070476"/>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19" descr="growth-chart-green.jpg"/>
          <p:cNvPicPr>
            <a:picLocks noChangeAspect="1"/>
          </p:cNvPicPr>
          <p:nvPr/>
        </p:nvPicPr>
        <p:blipFill>
          <a:blip r:embed="rId3" cstate="screen"/>
          <a:srcRect/>
          <a:stretch>
            <a:fillRect/>
          </a:stretch>
        </p:blipFill>
        <p:spPr>
          <a:xfrm>
            <a:off x="5173660" y="1785926"/>
            <a:ext cx="3970340" cy="3960000"/>
          </a:xfrm>
          <a:prstGeom prst="rect">
            <a:avLst/>
          </a:prstGeom>
        </p:spPr>
      </p:pic>
      <p:sp>
        <p:nvSpPr>
          <p:cNvPr id="21"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
        <p:nvSpPr>
          <p:cNvPr id="13" name="Rectangle 12"/>
          <p:cNvSpPr/>
          <p:nvPr/>
        </p:nvSpPr>
        <p:spPr>
          <a:xfrm>
            <a:off x="611560" y="5190304"/>
            <a:ext cx="4320480" cy="1015663"/>
          </a:xfrm>
          <a:prstGeom prst="rect">
            <a:avLst/>
          </a:prstGeom>
        </p:spPr>
        <p:txBody>
          <a:bodyPr wrap="square">
            <a:spAutoFit/>
          </a:bodyPr>
          <a:lstStyle/>
          <a:p>
            <a:pPr>
              <a:lnSpc>
                <a:spcPts val="2400"/>
              </a:lnSpc>
            </a:pPr>
            <a:r>
              <a:rPr lang="en-US" sz="2000" b="1" dirty="0" smtClean="0">
                <a:solidFill>
                  <a:srgbClr val="680000"/>
                </a:solidFill>
              </a:rPr>
              <a:t>Stock B, though expensive on P/E basis, is likely to give more return due to higher growth</a:t>
            </a:r>
            <a:endParaRPr lang="en-IN" sz="2000" dirty="0">
              <a:solidFill>
                <a:srgbClr val="68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6" name="Rectangle 5"/>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14678" y="1142984"/>
            <a:ext cx="5572164" cy="646331"/>
          </a:xfrm>
          <a:prstGeom prst="rect">
            <a:avLst/>
          </a:prstGeom>
        </p:spPr>
        <p:txBody>
          <a:bodyPr wrap="square">
            <a:spAutoFit/>
          </a:bodyPr>
          <a:lstStyle/>
          <a:p>
            <a:r>
              <a:rPr lang="en-IN" b="1" dirty="0" smtClean="0">
                <a:solidFill>
                  <a:srgbClr val="680000"/>
                </a:solidFill>
              </a:rPr>
              <a:t>GOOD COMPANY </a:t>
            </a:r>
            <a:r>
              <a:rPr lang="en-IN" b="1" dirty="0" err="1" smtClean="0">
                <a:solidFill>
                  <a:srgbClr val="680000"/>
                </a:solidFill>
              </a:rPr>
              <a:t>vs</a:t>
            </a:r>
            <a:r>
              <a:rPr lang="en-IN" b="1" dirty="0" smtClean="0">
                <a:solidFill>
                  <a:srgbClr val="680000"/>
                </a:solidFill>
              </a:rPr>
              <a:t> GOOD STOCK- </a:t>
            </a:r>
            <a:r>
              <a:rPr lang="en-IN" dirty="0" smtClean="0">
                <a:solidFill>
                  <a:srgbClr val="680000"/>
                </a:solidFill>
              </a:rPr>
              <a:t>OPPORTUNITY COST</a:t>
            </a:r>
          </a:p>
          <a:p>
            <a:r>
              <a:rPr lang="en-US" dirty="0" smtClean="0">
                <a:solidFill>
                  <a:srgbClr val="680000"/>
                </a:solidFill>
              </a:rPr>
              <a:t>	 	</a:t>
            </a:r>
            <a:endParaRPr lang="en-IN" dirty="0">
              <a:solidFill>
                <a:srgbClr val="680000"/>
              </a:solidFill>
            </a:endParaRPr>
          </a:p>
        </p:txBody>
      </p:sp>
      <p:sp>
        <p:nvSpPr>
          <p:cNvPr id="11" name="Rectangle 10"/>
          <p:cNvSpPr/>
          <p:nvPr/>
        </p:nvSpPr>
        <p:spPr>
          <a:xfrm>
            <a:off x="571472" y="2143116"/>
            <a:ext cx="3286148" cy="369332"/>
          </a:xfrm>
          <a:prstGeom prst="rect">
            <a:avLst/>
          </a:prstGeom>
        </p:spPr>
        <p:txBody>
          <a:bodyPr wrap="square">
            <a:spAutoFit/>
          </a:bodyPr>
          <a:lstStyle/>
          <a:p>
            <a:r>
              <a:rPr lang="en-US" b="1" dirty="0" smtClean="0">
                <a:solidFill>
                  <a:srgbClr val="680000"/>
                </a:solidFill>
              </a:rPr>
              <a:t>L&amp;T INFOTECH (UP </a:t>
            </a:r>
            <a:r>
              <a:rPr lang="en-US" b="1" dirty="0" smtClean="0">
                <a:solidFill>
                  <a:srgbClr val="680000"/>
                </a:solidFill>
              </a:rPr>
              <a:t>48% </a:t>
            </a:r>
            <a:r>
              <a:rPr lang="en-US" b="1" dirty="0" smtClean="0">
                <a:solidFill>
                  <a:srgbClr val="680000"/>
                </a:solidFill>
              </a:rPr>
              <a:t>YTD)</a:t>
            </a:r>
            <a:endParaRPr lang="en-IN" dirty="0">
              <a:solidFill>
                <a:srgbClr val="680000"/>
              </a:solidFill>
            </a:endParaRPr>
          </a:p>
        </p:txBody>
      </p:sp>
      <p:sp>
        <p:nvSpPr>
          <p:cNvPr id="12" name="Rectangle 11"/>
          <p:cNvSpPr/>
          <p:nvPr/>
        </p:nvSpPr>
        <p:spPr>
          <a:xfrm>
            <a:off x="5228080" y="2143116"/>
            <a:ext cx="2722733" cy="646331"/>
          </a:xfrm>
          <a:prstGeom prst="rect">
            <a:avLst/>
          </a:prstGeom>
        </p:spPr>
        <p:txBody>
          <a:bodyPr wrap="none">
            <a:spAutoFit/>
          </a:bodyPr>
          <a:lstStyle/>
          <a:p>
            <a:pPr algn="ctr"/>
            <a:r>
              <a:rPr lang="en-US" b="1" dirty="0" smtClean="0">
                <a:solidFill>
                  <a:srgbClr val="680000"/>
                </a:solidFill>
              </a:rPr>
              <a:t> INFOSYS ( DOWN </a:t>
            </a:r>
            <a:r>
              <a:rPr lang="en-US" b="1" dirty="0" smtClean="0">
                <a:solidFill>
                  <a:srgbClr val="680000"/>
                </a:solidFill>
              </a:rPr>
              <a:t>2% </a:t>
            </a:r>
            <a:r>
              <a:rPr lang="en-US" b="1" dirty="0" smtClean="0">
                <a:solidFill>
                  <a:srgbClr val="680000"/>
                </a:solidFill>
              </a:rPr>
              <a:t>YTD)</a:t>
            </a:r>
            <a:endParaRPr lang="en-IN" dirty="0" smtClean="0">
              <a:solidFill>
                <a:srgbClr val="680000"/>
              </a:solidFill>
            </a:endParaRPr>
          </a:p>
          <a:p>
            <a:pPr algn="ctr"/>
            <a:endParaRPr lang="en-IN" dirty="0">
              <a:solidFill>
                <a:srgbClr val="680000"/>
              </a:solidFill>
            </a:endParaRPr>
          </a:p>
        </p:txBody>
      </p:sp>
      <p:sp>
        <p:nvSpPr>
          <p:cNvPr id="16" name="Rectangle 15"/>
          <p:cNvSpPr/>
          <p:nvPr/>
        </p:nvSpPr>
        <p:spPr>
          <a:xfrm>
            <a:off x="4857752" y="2714620"/>
            <a:ext cx="45719" cy="24288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
        <p:nvSpPr>
          <p:cNvPr id="20" name="Rectangle 19"/>
          <p:cNvSpPr/>
          <p:nvPr/>
        </p:nvSpPr>
        <p:spPr>
          <a:xfrm>
            <a:off x="323528" y="5733256"/>
            <a:ext cx="8615714" cy="646331"/>
          </a:xfrm>
          <a:prstGeom prst="rect">
            <a:avLst/>
          </a:prstGeom>
        </p:spPr>
        <p:txBody>
          <a:bodyPr wrap="square">
            <a:spAutoFit/>
          </a:bodyPr>
          <a:lstStyle/>
          <a:p>
            <a:r>
              <a:rPr lang="en-IN" b="1" dirty="0" smtClean="0">
                <a:solidFill>
                  <a:srgbClr val="680000"/>
                </a:solidFill>
              </a:rPr>
              <a:t>Both are good companies, but L&amp;T </a:t>
            </a:r>
            <a:r>
              <a:rPr lang="en-IN" b="1" dirty="0" err="1" smtClean="0">
                <a:solidFill>
                  <a:srgbClr val="680000"/>
                </a:solidFill>
              </a:rPr>
              <a:t>Infotech</a:t>
            </a:r>
            <a:r>
              <a:rPr lang="en-IN" b="1" dirty="0" smtClean="0">
                <a:solidFill>
                  <a:srgbClr val="680000"/>
                </a:solidFill>
              </a:rPr>
              <a:t> turned out to be a better stock</a:t>
            </a:r>
            <a:endParaRPr lang="en-IN" dirty="0" smtClean="0">
              <a:solidFill>
                <a:srgbClr val="680000"/>
              </a:solidFill>
            </a:endParaRPr>
          </a:p>
          <a:p>
            <a:r>
              <a:rPr lang="en-US" dirty="0" smtClean="0">
                <a:solidFill>
                  <a:srgbClr val="680000"/>
                </a:solidFill>
              </a:rPr>
              <a:t>	 	</a:t>
            </a:r>
            <a:endParaRPr lang="en-IN" dirty="0">
              <a:solidFill>
                <a:srgbClr val="680000"/>
              </a:solidFill>
            </a:endParaRPr>
          </a:p>
        </p:txBody>
      </p:sp>
      <p:pic>
        <p:nvPicPr>
          <p:cNvPr id="13" name="Picture 12" descr="LTI.JPEG"/>
          <p:cNvPicPr>
            <a:picLocks noChangeAspect="1"/>
          </p:cNvPicPr>
          <p:nvPr/>
        </p:nvPicPr>
        <p:blipFill>
          <a:blip r:embed="rId3" cstate="print"/>
          <a:stretch>
            <a:fillRect/>
          </a:stretch>
        </p:blipFill>
        <p:spPr>
          <a:xfrm>
            <a:off x="395536" y="2780928"/>
            <a:ext cx="3887183" cy="2808312"/>
          </a:xfrm>
          <a:prstGeom prst="rect">
            <a:avLst/>
          </a:prstGeom>
        </p:spPr>
      </p:pic>
      <p:pic>
        <p:nvPicPr>
          <p:cNvPr id="14" name="Picture 13" descr="INFY.JPEG"/>
          <p:cNvPicPr>
            <a:picLocks noChangeAspect="1"/>
          </p:cNvPicPr>
          <p:nvPr/>
        </p:nvPicPr>
        <p:blipFill>
          <a:blip r:embed="rId4" cstate="print"/>
          <a:stretch>
            <a:fillRect/>
          </a:stretch>
        </p:blipFill>
        <p:spPr>
          <a:xfrm>
            <a:off x="5148065" y="2745871"/>
            <a:ext cx="3744416" cy="29706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6" name="Rectangle 5"/>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14678" y="1142984"/>
            <a:ext cx="5572164" cy="646331"/>
          </a:xfrm>
          <a:prstGeom prst="rect">
            <a:avLst/>
          </a:prstGeom>
        </p:spPr>
        <p:txBody>
          <a:bodyPr wrap="square">
            <a:spAutoFit/>
          </a:bodyPr>
          <a:lstStyle/>
          <a:p>
            <a:r>
              <a:rPr lang="en-IN" b="1" dirty="0" smtClean="0">
                <a:solidFill>
                  <a:srgbClr val="680000"/>
                </a:solidFill>
              </a:rPr>
              <a:t>GOOD COMPANY </a:t>
            </a:r>
            <a:r>
              <a:rPr lang="en-IN" b="1" dirty="0" err="1" smtClean="0">
                <a:solidFill>
                  <a:srgbClr val="680000"/>
                </a:solidFill>
              </a:rPr>
              <a:t>vs</a:t>
            </a:r>
            <a:r>
              <a:rPr lang="en-IN" b="1" dirty="0" smtClean="0">
                <a:solidFill>
                  <a:srgbClr val="680000"/>
                </a:solidFill>
              </a:rPr>
              <a:t> GOOD STOCK- </a:t>
            </a:r>
            <a:r>
              <a:rPr lang="en-IN" dirty="0" smtClean="0">
                <a:solidFill>
                  <a:srgbClr val="680000"/>
                </a:solidFill>
              </a:rPr>
              <a:t>OPPORTUNITY COST</a:t>
            </a:r>
          </a:p>
          <a:p>
            <a:r>
              <a:rPr lang="en-US" dirty="0" smtClean="0">
                <a:solidFill>
                  <a:srgbClr val="680000"/>
                </a:solidFill>
              </a:rPr>
              <a:t>	 	</a:t>
            </a:r>
            <a:endParaRPr lang="en-IN" dirty="0">
              <a:solidFill>
                <a:srgbClr val="680000"/>
              </a:solidFill>
            </a:endParaRPr>
          </a:p>
        </p:txBody>
      </p:sp>
      <p:sp>
        <p:nvSpPr>
          <p:cNvPr id="11" name="Rectangle 10"/>
          <p:cNvSpPr/>
          <p:nvPr/>
        </p:nvSpPr>
        <p:spPr>
          <a:xfrm>
            <a:off x="571472" y="2143116"/>
            <a:ext cx="3286148" cy="369332"/>
          </a:xfrm>
          <a:prstGeom prst="rect">
            <a:avLst/>
          </a:prstGeom>
        </p:spPr>
        <p:txBody>
          <a:bodyPr wrap="square">
            <a:spAutoFit/>
          </a:bodyPr>
          <a:lstStyle/>
          <a:p>
            <a:r>
              <a:rPr lang="en-US" b="1" dirty="0" smtClean="0">
                <a:solidFill>
                  <a:srgbClr val="680000"/>
                </a:solidFill>
              </a:rPr>
              <a:t>ASHOK LEYLAND </a:t>
            </a:r>
            <a:r>
              <a:rPr lang="en-US" b="1" dirty="0" smtClean="0">
                <a:solidFill>
                  <a:srgbClr val="680000"/>
                </a:solidFill>
              </a:rPr>
              <a:t>(UP </a:t>
            </a:r>
            <a:r>
              <a:rPr lang="en-US" b="1" dirty="0" smtClean="0">
                <a:solidFill>
                  <a:srgbClr val="680000"/>
                </a:solidFill>
              </a:rPr>
              <a:t>46% </a:t>
            </a:r>
            <a:r>
              <a:rPr lang="en-US" b="1" dirty="0" smtClean="0">
                <a:solidFill>
                  <a:srgbClr val="680000"/>
                </a:solidFill>
              </a:rPr>
              <a:t>YTD)</a:t>
            </a:r>
            <a:endParaRPr lang="en-IN" dirty="0">
              <a:solidFill>
                <a:srgbClr val="680000"/>
              </a:solidFill>
            </a:endParaRPr>
          </a:p>
        </p:txBody>
      </p:sp>
      <p:sp>
        <p:nvSpPr>
          <p:cNvPr id="12" name="Rectangle 11"/>
          <p:cNvSpPr/>
          <p:nvPr/>
        </p:nvSpPr>
        <p:spPr>
          <a:xfrm>
            <a:off x="4892574" y="2143116"/>
            <a:ext cx="3393751" cy="646331"/>
          </a:xfrm>
          <a:prstGeom prst="rect">
            <a:avLst/>
          </a:prstGeom>
        </p:spPr>
        <p:txBody>
          <a:bodyPr wrap="none">
            <a:spAutoFit/>
          </a:bodyPr>
          <a:lstStyle/>
          <a:p>
            <a:pPr algn="ctr"/>
            <a:r>
              <a:rPr lang="en-US" b="1" dirty="0" smtClean="0">
                <a:solidFill>
                  <a:srgbClr val="680000"/>
                </a:solidFill>
              </a:rPr>
              <a:t> </a:t>
            </a:r>
            <a:r>
              <a:rPr lang="en-US" b="1" dirty="0" smtClean="0">
                <a:solidFill>
                  <a:srgbClr val="680000"/>
                </a:solidFill>
              </a:rPr>
              <a:t>TATA MOTORS ( </a:t>
            </a:r>
            <a:r>
              <a:rPr lang="en-US" b="1" dirty="0" smtClean="0">
                <a:solidFill>
                  <a:srgbClr val="680000"/>
                </a:solidFill>
              </a:rPr>
              <a:t>DOWN </a:t>
            </a:r>
            <a:r>
              <a:rPr lang="en-US" b="1" dirty="0" smtClean="0">
                <a:solidFill>
                  <a:srgbClr val="680000"/>
                </a:solidFill>
              </a:rPr>
              <a:t>14% </a:t>
            </a:r>
            <a:r>
              <a:rPr lang="en-US" b="1" dirty="0" smtClean="0">
                <a:solidFill>
                  <a:srgbClr val="680000"/>
                </a:solidFill>
              </a:rPr>
              <a:t>YTD)</a:t>
            </a:r>
            <a:endParaRPr lang="en-IN" dirty="0" smtClean="0">
              <a:solidFill>
                <a:srgbClr val="680000"/>
              </a:solidFill>
            </a:endParaRPr>
          </a:p>
          <a:p>
            <a:pPr algn="ctr"/>
            <a:endParaRPr lang="en-IN" dirty="0">
              <a:solidFill>
                <a:srgbClr val="680000"/>
              </a:solidFill>
            </a:endParaRPr>
          </a:p>
        </p:txBody>
      </p:sp>
      <p:sp>
        <p:nvSpPr>
          <p:cNvPr id="16" name="Rectangle 15"/>
          <p:cNvSpPr/>
          <p:nvPr/>
        </p:nvSpPr>
        <p:spPr>
          <a:xfrm>
            <a:off x="4756154" y="2714620"/>
            <a:ext cx="45719" cy="24288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pic>
        <p:nvPicPr>
          <p:cNvPr id="17" name="Picture 16" descr="ASHOKLEY.JPEG"/>
          <p:cNvPicPr>
            <a:picLocks noChangeAspect="1"/>
          </p:cNvPicPr>
          <p:nvPr/>
        </p:nvPicPr>
        <p:blipFill>
          <a:blip r:embed="rId3" cstate="print"/>
          <a:stretch>
            <a:fillRect/>
          </a:stretch>
        </p:blipFill>
        <p:spPr>
          <a:xfrm>
            <a:off x="168212" y="2564904"/>
            <a:ext cx="4476150" cy="2736304"/>
          </a:xfrm>
          <a:prstGeom prst="rect">
            <a:avLst/>
          </a:prstGeom>
        </p:spPr>
      </p:pic>
      <p:pic>
        <p:nvPicPr>
          <p:cNvPr id="18" name="Picture 17" descr="TATAMOTORS.JPEG"/>
          <p:cNvPicPr>
            <a:picLocks noChangeAspect="1"/>
          </p:cNvPicPr>
          <p:nvPr/>
        </p:nvPicPr>
        <p:blipFill>
          <a:blip r:embed="rId4" cstate="print"/>
          <a:stretch>
            <a:fillRect/>
          </a:stretch>
        </p:blipFill>
        <p:spPr>
          <a:xfrm>
            <a:off x="5076056" y="2636912"/>
            <a:ext cx="3744416" cy="2880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descr="prugrow.png"/>
          <p:cNvPicPr>
            <a:picLocks noChangeAspect="1"/>
          </p:cNvPicPr>
          <p:nvPr/>
        </p:nvPicPr>
        <p:blipFill>
          <a:blip r:embed="rId2" cstate="screen"/>
          <a:stretch>
            <a:fillRect/>
          </a:stretch>
        </p:blipFill>
        <p:spPr>
          <a:xfrm>
            <a:off x="785786" y="1357298"/>
            <a:ext cx="1847270" cy="519068"/>
          </a:xfrm>
          <a:prstGeom prst="rect">
            <a:avLst/>
          </a:prstGeom>
          <a:ln>
            <a:noFill/>
          </a:ln>
        </p:spPr>
      </p:pic>
      <p:sp>
        <p:nvSpPr>
          <p:cNvPr id="9" name="Rectangle 8"/>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ontent Placeholder 3"/>
          <p:cNvSpPr txBox="1">
            <a:spLocks/>
          </p:cNvSpPr>
          <p:nvPr/>
        </p:nvSpPr>
        <p:spPr>
          <a:xfrm>
            <a:off x="714348" y="2571744"/>
            <a:ext cx="4429156" cy="378621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b="1" i="0" u="none" strike="noStrike" kern="1200" cap="none" spc="0" normalizeH="0" baseline="0" noProof="0" dirty="0" smtClean="0">
                <a:ln>
                  <a:noFill/>
                </a:ln>
                <a:effectLst/>
                <a:uLnTx/>
                <a:uFillTx/>
                <a:latin typeface="+mn-lt"/>
                <a:ea typeface="+mn-ea"/>
                <a:cs typeface="+mn-cs"/>
              </a:rPr>
              <a:t>PRUGROW </a:t>
            </a:r>
            <a:r>
              <a:rPr lang="en-IN" b="1" dirty="0" smtClean="0"/>
              <a:t>works on</a:t>
            </a:r>
            <a:r>
              <a:rPr kumimoji="0" lang="en-IN" b="1" i="0" u="none" strike="noStrike" kern="1200" cap="none" spc="0" normalizeH="0" baseline="0" noProof="0" dirty="0" smtClean="0">
                <a:ln>
                  <a:noFill/>
                </a:ln>
                <a:effectLst/>
                <a:uLnTx/>
                <a:uFillTx/>
                <a:latin typeface="+mn-lt"/>
                <a:ea typeface="+mn-ea"/>
                <a:cs typeface="+mn-cs"/>
              </a:rPr>
              <a:t> a unique strategy which combines both fundamental and technical analysis to generate superior return compared to index.</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i="0" u="none" strike="noStrike" kern="1200" cap="none" spc="0" normalizeH="0" baseline="0" noProof="0" dirty="0" smtClean="0">
                <a:ln>
                  <a:noFill/>
                </a:ln>
                <a:effectLst/>
                <a:uLnTx/>
                <a:uFillTx/>
                <a:latin typeface="+mn-lt"/>
                <a:ea typeface="+mn-ea"/>
                <a:cs typeface="+mn-cs"/>
              </a:rPr>
              <a:t>The idea is to select a “fundamentally sound stock” which is also technically bullish i.e. Looking  strong on chart.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b="1" i="0" u="none" strike="noStrike" kern="1200" cap="none" spc="0" normalizeH="0" baseline="0" noProof="0" dirty="0" smtClean="0">
                <a:ln>
                  <a:noFill/>
                </a:ln>
                <a:effectLst/>
                <a:uLnTx/>
                <a:uFillTx/>
                <a:latin typeface="+mn-lt"/>
                <a:ea typeface="+mn-ea"/>
                <a:cs typeface="+mn-cs"/>
              </a:rPr>
              <a:t>Better known as TECHNO FUNDA calls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i="0" u="none" strike="noStrike" kern="1200" cap="none" spc="0" normalizeH="0" baseline="0" noProof="0" dirty="0">
              <a:ln>
                <a:noFill/>
              </a:ln>
              <a:effectLst/>
              <a:uLnTx/>
              <a:uFillTx/>
              <a:latin typeface="+mn-lt"/>
              <a:ea typeface="+mn-ea"/>
              <a:cs typeface="+mn-cs"/>
            </a:endParaRPr>
          </a:p>
        </p:txBody>
      </p:sp>
      <p:pic>
        <p:nvPicPr>
          <p:cNvPr id="15" name="Picture 14" descr="Untitled-1.jpg"/>
          <p:cNvPicPr>
            <a:picLocks noChangeAspect="1"/>
          </p:cNvPicPr>
          <p:nvPr/>
        </p:nvPicPr>
        <p:blipFill>
          <a:blip r:embed="rId3" cstate="screen"/>
          <a:stretch>
            <a:fillRect/>
          </a:stretch>
        </p:blipFill>
        <p:spPr>
          <a:xfrm>
            <a:off x="5321808" y="1357298"/>
            <a:ext cx="3822192" cy="4096512"/>
          </a:xfrm>
          <a:prstGeom prst="rect">
            <a:avLst/>
          </a:prstGeom>
        </p:spPr>
      </p:pic>
      <p:sp>
        <p:nvSpPr>
          <p:cNvPr id="7"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9" name="Rectangle 8"/>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ontent Placeholder 3"/>
          <p:cNvSpPr txBox="1">
            <a:spLocks/>
          </p:cNvSpPr>
          <p:nvPr/>
        </p:nvSpPr>
        <p:spPr>
          <a:xfrm>
            <a:off x="714348" y="4143380"/>
            <a:ext cx="2214578" cy="2000264"/>
          </a:xfrm>
          <a:prstGeom prst="rect">
            <a:avLst/>
          </a:prstGeom>
        </p:spPr>
        <p:txBody>
          <a:bodyPr vert="horz" lIns="91440" tIns="45720" rIns="91440" bIns="45720" rtlCol="0">
            <a:noAutofit/>
          </a:bodyPr>
          <a:lstStyle/>
          <a:p>
            <a:r>
              <a:rPr lang="en-IN" b="1" dirty="0" smtClean="0"/>
              <a:t>Investment in Good Corporate Governed companies</a:t>
            </a:r>
          </a:p>
          <a:p>
            <a:r>
              <a:rPr lang="en-IN" sz="1400" dirty="0" smtClean="0"/>
              <a:t>(Avoiding companies having questionable management)</a:t>
            </a:r>
          </a:p>
        </p:txBody>
      </p:sp>
      <p:sp>
        <p:nvSpPr>
          <p:cNvPr id="7" name="Content Placeholder 3"/>
          <p:cNvSpPr txBox="1">
            <a:spLocks/>
          </p:cNvSpPr>
          <p:nvPr/>
        </p:nvSpPr>
        <p:spPr>
          <a:xfrm>
            <a:off x="3143392" y="4143380"/>
            <a:ext cx="1714360" cy="1643074"/>
          </a:xfrm>
          <a:prstGeom prst="rect">
            <a:avLst/>
          </a:prstGeom>
        </p:spPr>
        <p:txBody>
          <a:bodyPr vert="horz" lIns="91440" tIns="45720" rIns="91440" bIns="45720" rtlCol="0">
            <a:noAutofit/>
          </a:bodyPr>
          <a:lstStyle/>
          <a:p>
            <a:r>
              <a:rPr lang="en-IN" b="1" dirty="0" smtClean="0"/>
              <a:t>No OR Minimal pledge shares</a:t>
            </a:r>
          </a:p>
        </p:txBody>
      </p:sp>
      <p:sp>
        <p:nvSpPr>
          <p:cNvPr id="11" name="Content Placeholder 3"/>
          <p:cNvSpPr txBox="1">
            <a:spLocks/>
          </p:cNvSpPr>
          <p:nvPr/>
        </p:nvSpPr>
        <p:spPr>
          <a:xfrm>
            <a:off x="5000628" y="4143380"/>
            <a:ext cx="1714360" cy="1643074"/>
          </a:xfrm>
          <a:prstGeom prst="rect">
            <a:avLst/>
          </a:prstGeom>
        </p:spPr>
        <p:txBody>
          <a:bodyPr vert="horz" lIns="91440" tIns="45720" rIns="91440" bIns="45720" rtlCol="0">
            <a:noAutofit/>
          </a:bodyPr>
          <a:lstStyle/>
          <a:p>
            <a:r>
              <a:rPr lang="en-IN" b="1" dirty="0" smtClean="0"/>
              <a:t>Decent Return Ratios </a:t>
            </a:r>
          </a:p>
          <a:p>
            <a:r>
              <a:rPr lang="en-IN" b="1" dirty="0" smtClean="0"/>
              <a:t>(ROCE, RONW)</a:t>
            </a:r>
          </a:p>
        </p:txBody>
      </p:sp>
      <p:sp>
        <p:nvSpPr>
          <p:cNvPr id="13" name="Content Placeholder 3"/>
          <p:cNvSpPr txBox="1">
            <a:spLocks/>
          </p:cNvSpPr>
          <p:nvPr/>
        </p:nvSpPr>
        <p:spPr>
          <a:xfrm>
            <a:off x="6858016" y="4143380"/>
            <a:ext cx="2143140" cy="1643074"/>
          </a:xfrm>
          <a:prstGeom prst="rect">
            <a:avLst/>
          </a:prstGeom>
        </p:spPr>
        <p:txBody>
          <a:bodyPr vert="horz" lIns="91440" tIns="45720" rIns="91440" bIns="45720" rtlCol="0">
            <a:noAutofit/>
          </a:bodyPr>
          <a:lstStyle/>
          <a:p>
            <a:r>
              <a:rPr lang="en-IN" b="1" dirty="0" smtClean="0"/>
              <a:t>Positive operating cash flow &amp;</a:t>
            </a:r>
          </a:p>
          <a:p>
            <a:r>
              <a:rPr lang="en-IN" b="1" dirty="0" smtClean="0"/>
              <a:t>Good earnings growth </a:t>
            </a:r>
          </a:p>
        </p:txBody>
      </p:sp>
      <p:sp>
        <p:nvSpPr>
          <p:cNvPr id="8" name="Rectangle 7"/>
          <p:cNvSpPr/>
          <p:nvPr/>
        </p:nvSpPr>
        <p:spPr>
          <a:xfrm>
            <a:off x="2964364" y="4143380"/>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4894274" y="4143380"/>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6715140" y="4143380"/>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descr="PRUGROW4.png"/>
          <p:cNvPicPr>
            <a:picLocks noChangeAspect="1"/>
          </p:cNvPicPr>
          <p:nvPr/>
        </p:nvPicPr>
        <p:blipFill>
          <a:blip r:embed="rId3" cstate="screen"/>
          <a:stretch>
            <a:fillRect/>
          </a:stretch>
        </p:blipFill>
        <p:spPr>
          <a:xfrm>
            <a:off x="997623" y="2528314"/>
            <a:ext cx="1078203"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descr="progrow3.png"/>
          <p:cNvPicPr>
            <a:picLocks noChangeAspect="1"/>
          </p:cNvPicPr>
          <p:nvPr/>
        </p:nvPicPr>
        <p:blipFill>
          <a:blip r:embed="rId4" cstate="screen"/>
          <a:stretch>
            <a:fillRect/>
          </a:stretch>
        </p:blipFill>
        <p:spPr>
          <a:xfrm>
            <a:off x="3349124" y="2528314"/>
            <a:ext cx="1080000"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descr="progrow2.png"/>
          <p:cNvPicPr>
            <a:picLocks noChangeAspect="1"/>
          </p:cNvPicPr>
          <p:nvPr/>
        </p:nvPicPr>
        <p:blipFill>
          <a:blip r:embed="rId5" cstate="screen"/>
          <a:stretch>
            <a:fillRect/>
          </a:stretch>
        </p:blipFill>
        <p:spPr>
          <a:xfrm>
            <a:off x="5357818" y="2500306"/>
            <a:ext cx="1080000"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descr="Untitled-1.png"/>
          <p:cNvPicPr>
            <a:picLocks noChangeAspect="1"/>
          </p:cNvPicPr>
          <p:nvPr/>
        </p:nvPicPr>
        <p:blipFill>
          <a:blip r:embed="rId6" cstate="screen"/>
          <a:stretch>
            <a:fillRect/>
          </a:stretch>
        </p:blipFill>
        <p:spPr>
          <a:xfrm>
            <a:off x="7286644" y="2571744"/>
            <a:ext cx="1080000"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
        <p:nvSpPr>
          <p:cNvPr id="17" name="Rectangle 16"/>
          <p:cNvSpPr/>
          <p:nvPr/>
        </p:nvSpPr>
        <p:spPr>
          <a:xfrm>
            <a:off x="3214678" y="1142984"/>
            <a:ext cx="2551019" cy="369332"/>
          </a:xfrm>
          <a:prstGeom prst="rect">
            <a:avLst/>
          </a:prstGeom>
        </p:spPr>
        <p:txBody>
          <a:bodyPr wrap="none">
            <a:spAutoFit/>
          </a:bodyPr>
          <a:lstStyle/>
          <a:p>
            <a:r>
              <a:rPr lang="en-IN" b="1" dirty="0" smtClean="0">
                <a:solidFill>
                  <a:srgbClr val="680000"/>
                </a:solidFill>
              </a:rPr>
              <a:t>FUNDAMENTAL ASPECTS</a:t>
            </a:r>
            <a:endParaRPr lang="en-IN" dirty="0">
              <a:solidFill>
                <a:srgbClr val="68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linds(horizont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linds(horizontal)">
                                      <p:cBhvr>
                                        <p:cTn id="3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flipV="1">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descr="prugrow.png"/>
          <p:cNvPicPr>
            <a:picLocks noChangeAspect="1"/>
          </p:cNvPicPr>
          <p:nvPr/>
        </p:nvPicPr>
        <p:blipFill>
          <a:blip r:embed="rId2" cstate="screen"/>
          <a:stretch>
            <a:fillRect/>
          </a:stretch>
        </p:blipFill>
        <p:spPr>
          <a:xfrm>
            <a:off x="785786" y="1142984"/>
            <a:ext cx="1847270" cy="519068"/>
          </a:xfrm>
          <a:prstGeom prst="rect">
            <a:avLst/>
          </a:prstGeom>
          <a:ln>
            <a:noFill/>
          </a:ln>
        </p:spPr>
      </p:pic>
      <p:sp>
        <p:nvSpPr>
          <p:cNvPr id="9" name="Rectangle 8"/>
          <p:cNvSpPr/>
          <p:nvPr/>
        </p:nvSpPr>
        <p:spPr>
          <a:xfrm>
            <a:off x="0" y="2143116"/>
            <a:ext cx="214282" cy="20717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ontent Placeholder 3"/>
          <p:cNvSpPr txBox="1">
            <a:spLocks/>
          </p:cNvSpPr>
          <p:nvPr/>
        </p:nvSpPr>
        <p:spPr>
          <a:xfrm>
            <a:off x="714348" y="4143380"/>
            <a:ext cx="2214578" cy="2000264"/>
          </a:xfrm>
          <a:prstGeom prst="rect">
            <a:avLst/>
          </a:prstGeom>
        </p:spPr>
        <p:txBody>
          <a:bodyPr vert="horz" lIns="91440" tIns="45720" rIns="91440" bIns="45720" rtlCol="0">
            <a:noAutofit/>
          </a:bodyPr>
          <a:lstStyle/>
          <a:p>
            <a:r>
              <a:rPr lang="en-IN" dirty="0" smtClean="0"/>
              <a:t>To Avoid a stock when it is in a consolidation mode or downtrend so that price/time loss can be minimised</a:t>
            </a:r>
            <a:endParaRPr lang="en-IN" sz="1400" dirty="0" smtClean="0"/>
          </a:p>
        </p:txBody>
      </p:sp>
      <p:sp>
        <p:nvSpPr>
          <p:cNvPr id="7" name="Content Placeholder 3"/>
          <p:cNvSpPr txBox="1">
            <a:spLocks/>
          </p:cNvSpPr>
          <p:nvPr/>
        </p:nvSpPr>
        <p:spPr>
          <a:xfrm>
            <a:off x="3000364" y="4143380"/>
            <a:ext cx="1785950" cy="2357454"/>
          </a:xfrm>
          <a:prstGeom prst="rect">
            <a:avLst/>
          </a:prstGeom>
        </p:spPr>
        <p:txBody>
          <a:bodyPr vert="horz" lIns="91440" tIns="45720" rIns="91440" bIns="45720" rtlCol="0">
            <a:noAutofit/>
          </a:bodyPr>
          <a:lstStyle/>
          <a:p>
            <a:r>
              <a:rPr lang="en-IN" dirty="0" smtClean="0"/>
              <a:t>To Catch a stock when it is has just broken out rather than after it has run up a lot, so that risk-reward is better</a:t>
            </a:r>
          </a:p>
        </p:txBody>
      </p:sp>
      <p:sp>
        <p:nvSpPr>
          <p:cNvPr id="11" name="Content Placeholder 3"/>
          <p:cNvSpPr txBox="1">
            <a:spLocks/>
          </p:cNvSpPr>
          <p:nvPr/>
        </p:nvSpPr>
        <p:spPr>
          <a:xfrm>
            <a:off x="5000628" y="4143380"/>
            <a:ext cx="1714360" cy="1643074"/>
          </a:xfrm>
          <a:prstGeom prst="rect">
            <a:avLst/>
          </a:prstGeom>
        </p:spPr>
        <p:txBody>
          <a:bodyPr vert="horz" lIns="91440" tIns="45720" rIns="91440" bIns="45720" rtlCol="0">
            <a:noAutofit/>
          </a:bodyPr>
          <a:lstStyle/>
          <a:p>
            <a:r>
              <a:rPr lang="en-IN" dirty="0" smtClean="0"/>
              <a:t>Helps choose among many stocks where all the companies might be good but not all the stocks</a:t>
            </a:r>
          </a:p>
        </p:txBody>
      </p:sp>
      <p:sp>
        <p:nvSpPr>
          <p:cNvPr id="13" name="Content Placeholder 3"/>
          <p:cNvSpPr txBox="1">
            <a:spLocks/>
          </p:cNvSpPr>
          <p:nvPr/>
        </p:nvSpPr>
        <p:spPr>
          <a:xfrm>
            <a:off x="6858016" y="4143380"/>
            <a:ext cx="1928826" cy="1643074"/>
          </a:xfrm>
          <a:prstGeom prst="rect">
            <a:avLst/>
          </a:prstGeom>
        </p:spPr>
        <p:txBody>
          <a:bodyPr vert="horz" lIns="91440" tIns="45720" rIns="91440" bIns="45720" rtlCol="0">
            <a:noAutofit/>
          </a:bodyPr>
          <a:lstStyle/>
          <a:p>
            <a:r>
              <a:rPr lang="en-IN" dirty="0" smtClean="0"/>
              <a:t>Works on the principle of “Right Stock at Right Time”</a:t>
            </a:r>
          </a:p>
          <a:p>
            <a:endParaRPr lang="en-IN" dirty="0" smtClean="0"/>
          </a:p>
        </p:txBody>
      </p:sp>
      <p:sp>
        <p:nvSpPr>
          <p:cNvPr id="8" name="Rectangle 7"/>
          <p:cNvSpPr/>
          <p:nvPr/>
        </p:nvSpPr>
        <p:spPr>
          <a:xfrm>
            <a:off x="2857488" y="4143380"/>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4894274" y="4143380"/>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6715140" y="4143380"/>
            <a:ext cx="36000" cy="17145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14678" y="1142984"/>
            <a:ext cx="3841244" cy="369332"/>
          </a:xfrm>
          <a:prstGeom prst="rect">
            <a:avLst/>
          </a:prstGeom>
        </p:spPr>
        <p:txBody>
          <a:bodyPr wrap="none">
            <a:spAutoFit/>
          </a:bodyPr>
          <a:lstStyle/>
          <a:p>
            <a:r>
              <a:rPr lang="en-IN" b="1" dirty="0" smtClean="0">
                <a:solidFill>
                  <a:srgbClr val="680000"/>
                </a:solidFill>
              </a:rPr>
              <a:t>TECHNICAL ASPECT – </a:t>
            </a:r>
            <a:r>
              <a:rPr lang="en-IN" dirty="0" smtClean="0">
                <a:solidFill>
                  <a:srgbClr val="680000"/>
                </a:solidFill>
              </a:rPr>
              <a:t>WHY USE CHART</a:t>
            </a:r>
            <a:endParaRPr lang="en-IN" dirty="0">
              <a:solidFill>
                <a:srgbClr val="680000"/>
              </a:solidFill>
            </a:endParaRPr>
          </a:p>
        </p:txBody>
      </p:sp>
      <p:pic>
        <p:nvPicPr>
          <p:cNvPr id="17" name="Picture 16" descr="progrow5.png"/>
          <p:cNvPicPr>
            <a:picLocks noChangeAspect="1"/>
          </p:cNvPicPr>
          <p:nvPr/>
        </p:nvPicPr>
        <p:blipFill>
          <a:blip r:embed="rId3" cstate="screen"/>
          <a:stretch>
            <a:fillRect/>
          </a:stretch>
        </p:blipFill>
        <p:spPr>
          <a:xfrm>
            <a:off x="1020108" y="2500306"/>
            <a:ext cx="1080000"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progrow6.png"/>
          <p:cNvPicPr>
            <a:picLocks noChangeAspect="1"/>
          </p:cNvPicPr>
          <p:nvPr/>
        </p:nvPicPr>
        <p:blipFill>
          <a:blip r:embed="rId4" cstate="screen"/>
          <a:stretch>
            <a:fillRect/>
          </a:stretch>
        </p:blipFill>
        <p:spPr>
          <a:xfrm>
            <a:off x="3286116" y="2500306"/>
            <a:ext cx="1048514" cy="105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descr="progrow7.png"/>
          <p:cNvPicPr>
            <a:picLocks noChangeAspect="1"/>
          </p:cNvPicPr>
          <p:nvPr/>
        </p:nvPicPr>
        <p:blipFill>
          <a:blip r:embed="rId5" cstate="screen"/>
          <a:stretch>
            <a:fillRect/>
          </a:stretch>
        </p:blipFill>
        <p:spPr>
          <a:xfrm>
            <a:off x="7072330" y="2500306"/>
            <a:ext cx="1080000"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descr="progrow8.png"/>
          <p:cNvPicPr>
            <a:picLocks noChangeAspect="1"/>
          </p:cNvPicPr>
          <p:nvPr/>
        </p:nvPicPr>
        <p:blipFill>
          <a:blip r:embed="rId6" cstate="screen"/>
          <a:stretch>
            <a:fillRect/>
          </a:stretch>
        </p:blipFill>
        <p:spPr>
          <a:xfrm>
            <a:off x="5214942" y="2500306"/>
            <a:ext cx="1051562" cy="105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Footer Placeholder 4"/>
          <p:cNvSpPr>
            <a:spLocks noGrp="1"/>
          </p:cNvSpPr>
          <p:nvPr>
            <p:ph type="ftr" sz="quarter" idx="11"/>
          </p:nvPr>
        </p:nvSpPr>
        <p:spPr>
          <a:xfrm>
            <a:off x="5715008" y="6400800"/>
            <a:ext cx="3200400" cy="457200"/>
          </a:xfrm>
        </p:spPr>
        <p:txBody>
          <a:bodyPr/>
          <a:lstStyle/>
          <a:p>
            <a:pPr lvl="0"/>
            <a:r>
              <a:rPr lang="en-US" dirty="0" smtClean="0"/>
              <a:t>Prudent Broking Services Pvt. Ltd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839</Words>
  <Application>Microsoft Office PowerPoint</Application>
  <PresentationFormat>On-screen Show (4:3)</PresentationFormat>
  <Paragraphs>141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harshit</dc:creator>
  <cp:lastModifiedBy>Pradeep</cp:lastModifiedBy>
  <cp:revision>261</cp:revision>
  <dcterms:created xsi:type="dcterms:W3CDTF">2017-06-07T05:53:21Z</dcterms:created>
  <dcterms:modified xsi:type="dcterms:W3CDTF">2017-12-04T11:57:01Z</dcterms:modified>
</cp:coreProperties>
</file>